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3"/>
  </p:notesMasterIdLst>
  <p:handoutMasterIdLst>
    <p:handoutMasterId r:id="rId74"/>
  </p:handoutMasterIdLst>
  <p:sldIdLst>
    <p:sldId id="1454" r:id="rId8"/>
    <p:sldId id="1311" r:id="rId9"/>
    <p:sldId id="1612" r:id="rId10"/>
    <p:sldId id="1613" r:id="rId11"/>
    <p:sldId id="1614" r:id="rId12"/>
    <p:sldId id="1615" r:id="rId13"/>
    <p:sldId id="1616" r:id="rId14"/>
    <p:sldId id="734" r:id="rId15"/>
    <p:sldId id="1617" r:id="rId16"/>
    <p:sldId id="1618" r:id="rId17"/>
    <p:sldId id="1310" r:id="rId18"/>
    <p:sldId id="1620" r:id="rId19"/>
    <p:sldId id="1621" r:id="rId20"/>
    <p:sldId id="1622" r:id="rId21"/>
    <p:sldId id="1506" r:id="rId22"/>
    <p:sldId id="1623" r:id="rId23"/>
    <p:sldId id="1231" r:id="rId24"/>
    <p:sldId id="1219" r:id="rId25"/>
    <p:sldId id="1222" r:id="rId26"/>
    <p:sldId id="1626" r:id="rId27"/>
    <p:sldId id="1624" r:id="rId28"/>
    <p:sldId id="1317" r:id="rId29"/>
    <p:sldId id="1227" r:id="rId30"/>
    <p:sldId id="1228" r:id="rId31"/>
    <p:sldId id="1232" r:id="rId32"/>
    <p:sldId id="1233" r:id="rId33"/>
    <p:sldId id="1234" r:id="rId34"/>
    <p:sldId id="1229" r:id="rId35"/>
    <p:sldId id="1235" r:id="rId36"/>
    <p:sldId id="1236" r:id="rId37"/>
    <p:sldId id="1318" r:id="rId38"/>
    <p:sldId id="1237" r:id="rId39"/>
    <p:sldId id="1257" r:id="rId40"/>
    <p:sldId id="1258" r:id="rId41"/>
    <p:sldId id="1223" r:id="rId42"/>
    <p:sldId id="1264" r:id="rId43"/>
    <p:sldId id="1265" r:id="rId44"/>
    <p:sldId id="1243" r:id="rId45"/>
    <p:sldId id="1238" r:id="rId46"/>
    <p:sldId id="1239" r:id="rId47"/>
    <p:sldId id="1240" r:id="rId48"/>
    <p:sldId id="1242" r:id="rId49"/>
    <p:sldId id="1244" r:id="rId50"/>
    <p:sldId id="1245" r:id="rId51"/>
    <p:sldId id="1246" r:id="rId52"/>
    <p:sldId id="1247" r:id="rId53"/>
    <p:sldId id="1248" r:id="rId54"/>
    <p:sldId id="1249" r:id="rId55"/>
    <p:sldId id="1250" r:id="rId56"/>
    <p:sldId id="1251" r:id="rId57"/>
    <p:sldId id="1252" r:id="rId58"/>
    <p:sldId id="1254" r:id="rId59"/>
    <p:sldId id="1253" r:id="rId60"/>
    <p:sldId id="1255" r:id="rId61"/>
    <p:sldId id="1256" r:id="rId62"/>
    <p:sldId id="1627" r:id="rId63"/>
    <p:sldId id="1259" r:id="rId64"/>
    <p:sldId id="1319" r:id="rId65"/>
    <p:sldId id="1261" r:id="rId66"/>
    <p:sldId id="1320" r:id="rId67"/>
    <p:sldId id="1625" r:id="rId68"/>
    <p:sldId id="1280" r:id="rId69"/>
    <p:sldId id="1281" r:id="rId70"/>
    <p:sldId id="1566" r:id="rId71"/>
    <p:sldId id="264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FFFFE4"/>
    <a:srgbClr val="F9F9F9"/>
    <a:srgbClr val="8A8A8A"/>
    <a:srgbClr val="4C5252"/>
    <a:srgbClr val="AD2A26"/>
    <a:srgbClr val="48504F"/>
    <a:srgbClr val="B60206"/>
    <a:srgbClr val="49504F"/>
    <a:srgbClr val="B7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8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2022/11/11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55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29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F16DB90C-9D07-4BD6-B7D8-7D5CD692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6F83B7BB-4F8E-42C7-A99F-DE583EC5A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6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3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4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6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852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1301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72370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7" r:id="rId16"/>
    <p:sldLayoutId id="2147483719" r:id="rId17"/>
    <p:sldLayoutId id="214748372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2331098" y="2644170"/>
            <a:ext cx="7529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面向对象高级</a:t>
            </a:r>
            <a:endParaRPr lang="zh-CN" altLang="en-US" sz="8800" dirty="0">
              <a:latin typeface="Congenial" panose="020B0604020202020204" pitchFamily="2" charset="0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710881" y="1042430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修饰成员的特点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710880" y="1648397"/>
            <a:ext cx="10069415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被其修饰的成员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被该类的所有对象所共享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多了一种调用方式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可以通过类名调用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随着类的加载而加载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优先于对象存在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641552-A566-4253-8F79-5CD34BFA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025368"/>
            <a:ext cx="6365837" cy="11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>
            <a:extLst>
              <a:ext uri="{FF2B5EF4-FFF2-40B4-BE49-F238E27FC236}">
                <a16:creationId xmlns:a16="http://schemas.microsoft.com/office/drawing/2014/main" id="{75E0DEBB-BA2F-4E1E-AB32-44E302878401}"/>
              </a:ext>
            </a:extLst>
          </p:cNvPr>
          <p:cNvSpPr txBox="1"/>
          <p:nvPr/>
        </p:nvSpPr>
        <p:spPr>
          <a:xfrm>
            <a:off x="8167456" y="1383277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986FB-8537-42DD-A28E-2911AC86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20" y="835414"/>
            <a:ext cx="4733276" cy="587962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User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static int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StaticTest1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2DB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42DB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User u1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User();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张三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"---"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871094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		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"---"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++;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User u2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User();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李四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name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"---"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871094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		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"---"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u2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23F7CA7-921B-4317-8F11-E990834A4EB2}"/>
              </a:ext>
            </a:extLst>
          </p:cNvPr>
          <p:cNvGrpSpPr>
            <a:grpSpLocks/>
          </p:cNvGrpSpPr>
          <p:nvPr/>
        </p:nvGrpSpPr>
        <p:grpSpPr bwMode="auto">
          <a:xfrm>
            <a:off x="7828187" y="794607"/>
            <a:ext cx="4227127" cy="3786272"/>
            <a:chOff x="6466008" y="708048"/>
            <a:chExt cx="2903644" cy="5399087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F3AB3B-52DC-4A62-BE0C-93CC0E5C236E}"/>
                </a:ext>
              </a:extLst>
            </p:cNvPr>
            <p:cNvSpPr/>
            <p:nvPr/>
          </p:nvSpPr>
          <p:spPr bwMode="auto">
            <a:xfrm>
              <a:off x="6619031" y="896890"/>
              <a:ext cx="2750621" cy="5210245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12D555A8-8184-4BC5-ACB5-A278FE0D4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6008" y="708048"/>
              <a:ext cx="1074078" cy="845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E8AF443-48CB-4577-B309-385ED372FE9A}"/>
              </a:ext>
            </a:extLst>
          </p:cNvPr>
          <p:cNvGrpSpPr>
            <a:grpSpLocks/>
          </p:cNvGrpSpPr>
          <p:nvPr/>
        </p:nvGrpSpPr>
        <p:grpSpPr bwMode="auto">
          <a:xfrm>
            <a:off x="5081652" y="847139"/>
            <a:ext cx="2872740" cy="5867897"/>
            <a:chOff x="4441895" y="1347668"/>
            <a:chExt cx="1771200" cy="360034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5568FF9-1309-461B-B291-19ABB1B1C1D1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169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230AB4AD-84E1-43EE-98E3-CF6C3842E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9AFCDC9-4DAF-4A71-B2F2-CE83D29287C1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41D7C2E-9DB3-4FB2-9ED6-D095B7911BE4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16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7617E77-C6B6-41ED-ACD4-06B96F0486C4}"/>
                </a:ext>
              </a:extLst>
            </p:cNvPr>
            <p:cNvCxnSpPr/>
            <p:nvPr/>
          </p:nvCxnSpPr>
          <p:spPr>
            <a:xfrm flipH="1">
              <a:off x="4441895" y="4944837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83DD41A-AFE6-40EF-993D-5E8A280353F9}"/>
              </a:ext>
            </a:extLst>
          </p:cNvPr>
          <p:cNvGrpSpPr>
            <a:grpSpLocks/>
          </p:cNvGrpSpPr>
          <p:nvPr/>
        </p:nvGrpSpPr>
        <p:grpSpPr bwMode="auto">
          <a:xfrm>
            <a:off x="6854225" y="4758612"/>
            <a:ext cx="5237161" cy="1703158"/>
            <a:chOff x="976366" y="4315941"/>
            <a:chExt cx="3643185" cy="143149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779983B-A353-436A-BC0E-920979871D4B}"/>
                </a:ext>
              </a:extLst>
            </p:cNvPr>
            <p:cNvSpPr/>
            <p:nvPr/>
          </p:nvSpPr>
          <p:spPr bwMode="auto">
            <a:xfrm>
              <a:off x="1808863" y="4346794"/>
              <a:ext cx="281068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5" name="TextBox 2">
              <a:extLst>
                <a:ext uri="{FF2B5EF4-FFF2-40B4-BE49-F238E27FC236}">
                  <a16:creationId xmlns:a16="http://schemas.microsoft.com/office/drawing/2014/main" id="{1A8C11D5-1A3F-4E42-82CA-DA2E251F6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366" y="4315941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60" name="TextBox 3">
            <a:extLst>
              <a:ext uri="{FF2B5EF4-FFF2-40B4-BE49-F238E27FC236}">
                <a16:creationId xmlns:a16="http://schemas.microsoft.com/office/drawing/2014/main" id="{9F6564F2-A1EC-49A8-890D-0CD5CCAF96FA}"/>
              </a:ext>
            </a:extLst>
          </p:cNvPr>
          <p:cNvSpPr txBox="1"/>
          <p:nvPr/>
        </p:nvSpPr>
        <p:spPr>
          <a:xfrm>
            <a:off x="8333638" y="5467217"/>
            <a:ext cx="1614326" cy="646331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StaticTest1.class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3FE4B002-02E6-4648-AF0C-11AD3FDA5C39}"/>
              </a:ext>
            </a:extLst>
          </p:cNvPr>
          <p:cNvSpPr txBox="1"/>
          <p:nvPr/>
        </p:nvSpPr>
        <p:spPr>
          <a:xfrm>
            <a:off x="5161022" y="3506547"/>
            <a:ext cx="2667165" cy="258532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06C2AA03-5CF2-493A-A5C0-6BE3B1ECB6CA}"/>
              </a:ext>
            </a:extLst>
          </p:cNvPr>
          <p:cNvSpPr txBox="1"/>
          <p:nvPr/>
        </p:nvSpPr>
        <p:spPr>
          <a:xfrm>
            <a:off x="10230644" y="5467931"/>
            <a:ext cx="1641227" cy="276999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User.class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9511540-0520-4EA4-912A-4EFD87C37AA8}"/>
              </a:ext>
            </a:extLst>
          </p:cNvPr>
          <p:cNvSpPr/>
          <p:nvPr/>
        </p:nvSpPr>
        <p:spPr>
          <a:xfrm>
            <a:off x="5205159" y="3810507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A90491D-3169-408D-959C-1796B70427AF}"/>
              </a:ext>
            </a:extLst>
          </p:cNvPr>
          <p:cNvSpPr txBox="1"/>
          <p:nvPr/>
        </p:nvSpPr>
        <p:spPr>
          <a:xfrm>
            <a:off x="5206782" y="3866723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461BAC-B70D-4ED2-BC9A-8BA38A400D7D}"/>
              </a:ext>
            </a:extLst>
          </p:cNvPr>
          <p:cNvSpPr/>
          <p:nvPr/>
        </p:nvSpPr>
        <p:spPr>
          <a:xfrm>
            <a:off x="8167456" y="3810507"/>
            <a:ext cx="3284738" cy="5927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C21180-96C4-4720-A70C-79A2295F09EB}"/>
              </a:ext>
            </a:extLst>
          </p:cNvPr>
          <p:cNvSpPr txBox="1"/>
          <p:nvPr/>
        </p:nvSpPr>
        <p:spPr>
          <a:xfrm>
            <a:off x="8167456" y="3500445"/>
            <a:ext cx="424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静态成员变量区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5ABAFB1-A163-41F7-8DD7-7B04B102E420}"/>
              </a:ext>
            </a:extLst>
          </p:cNvPr>
          <p:cNvSpPr/>
          <p:nvPr/>
        </p:nvSpPr>
        <p:spPr>
          <a:xfrm>
            <a:off x="8167456" y="3810507"/>
            <a:ext cx="3284738" cy="5927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7BDDF59-96EA-43DF-8E82-0836486D6D1A}"/>
              </a:ext>
            </a:extLst>
          </p:cNvPr>
          <p:cNvSpPr/>
          <p:nvPr/>
        </p:nvSpPr>
        <p:spPr>
          <a:xfrm>
            <a:off x="8208253" y="1670704"/>
            <a:ext cx="1822573" cy="165201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DCCDD-ED1D-456B-9360-6DBD4DAB01D9}"/>
              </a:ext>
            </a:extLst>
          </p:cNvPr>
          <p:cNvSpPr txBox="1"/>
          <p:nvPr/>
        </p:nvSpPr>
        <p:spPr>
          <a:xfrm>
            <a:off x="8208254" y="1729809"/>
            <a:ext cx="1822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4F11644-A2AA-48E1-A96D-FEB622FFD726}"/>
              </a:ext>
            </a:extLst>
          </p:cNvPr>
          <p:cNvSpPr txBox="1"/>
          <p:nvPr/>
        </p:nvSpPr>
        <p:spPr>
          <a:xfrm>
            <a:off x="8167456" y="1383277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7ef20235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0DA6B4-3E8A-4465-981B-F0FE071D4309}"/>
              </a:ext>
            </a:extLst>
          </p:cNvPr>
          <p:cNvSpPr txBox="1"/>
          <p:nvPr/>
        </p:nvSpPr>
        <p:spPr>
          <a:xfrm>
            <a:off x="9285322" y="2140586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null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53E9C0D-B6E5-496C-BE6C-0F2E0D596E14}"/>
              </a:ext>
            </a:extLst>
          </p:cNvPr>
          <p:cNvCxnSpPr>
            <a:endCxn id="74" idx="1"/>
          </p:cNvCxnSpPr>
          <p:nvPr/>
        </p:nvCxnSpPr>
        <p:spPr>
          <a:xfrm rot="5400000" flipH="1" flipV="1">
            <a:off x="6301000" y="2000268"/>
            <a:ext cx="2344946" cy="138796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7EB17D7-5C14-465D-8121-00A24C8157D6}"/>
              </a:ext>
            </a:extLst>
          </p:cNvPr>
          <p:cNvCxnSpPr>
            <a:cxnSpLocks/>
          </p:cNvCxnSpPr>
          <p:nvPr/>
        </p:nvCxnSpPr>
        <p:spPr>
          <a:xfrm>
            <a:off x="9793174" y="3322714"/>
            <a:ext cx="0" cy="4877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6AD1A43-897F-4781-BBDD-458408DA6689}"/>
              </a:ext>
            </a:extLst>
          </p:cNvPr>
          <p:cNvSpPr/>
          <p:nvPr/>
        </p:nvSpPr>
        <p:spPr>
          <a:xfrm>
            <a:off x="3336071" y="1079588"/>
            <a:ext cx="2872740" cy="4076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---23---1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C9123-37EE-41A5-812F-6D751E4F7C32}"/>
              </a:ext>
            </a:extLst>
          </p:cNvPr>
          <p:cNvSpPr txBox="1"/>
          <p:nvPr/>
        </p:nvSpPr>
        <p:spPr>
          <a:xfrm>
            <a:off x="9289365" y="2164704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张三</a:t>
            </a: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zh-CN" altLang="en-US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6861008-1A0A-482E-ACB4-D5943075ECAD}"/>
              </a:ext>
            </a:extLst>
          </p:cNvPr>
          <p:cNvSpPr/>
          <p:nvPr/>
        </p:nvSpPr>
        <p:spPr>
          <a:xfrm>
            <a:off x="8167456" y="3810507"/>
            <a:ext cx="3284738" cy="5927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onLineNumber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9EC980B-F3A5-42A1-B632-C1239DCE7D73}"/>
              </a:ext>
            </a:extLst>
          </p:cNvPr>
          <p:cNvSpPr/>
          <p:nvPr/>
        </p:nvSpPr>
        <p:spPr>
          <a:xfrm>
            <a:off x="5201764" y="4443790"/>
            <a:ext cx="2585679" cy="389433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D462036-D39A-4B8A-9222-1EED9C17DDE6}"/>
              </a:ext>
            </a:extLst>
          </p:cNvPr>
          <p:cNvSpPr txBox="1"/>
          <p:nvPr/>
        </p:nvSpPr>
        <p:spPr>
          <a:xfrm>
            <a:off x="5227171" y="4496046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6A8144F-B94A-4C8A-BFBE-B1F3BC0E050C}"/>
              </a:ext>
            </a:extLst>
          </p:cNvPr>
          <p:cNvSpPr/>
          <p:nvPr/>
        </p:nvSpPr>
        <p:spPr>
          <a:xfrm>
            <a:off x="10139970" y="1660390"/>
            <a:ext cx="1822573" cy="165201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5D33B4A-E0D2-4D75-9A3D-0B0CE920308E}"/>
              </a:ext>
            </a:extLst>
          </p:cNvPr>
          <p:cNvSpPr txBox="1"/>
          <p:nvPr/>
        </p:nvSpPr>
        <p:spPr>
          <a:xfrm>
            <a:off x="10139970" y="1717003"/>
            <a:ext cx="1822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rgbClr val="871094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2CF08DA-585D-41DF-899B-E3ED95A8F834}"/>
              </a:ext>
            </a:extLst>
          </p:cNvPr>
          <p:cNvSpPr txBox="1"/>
          <p:nvPr/>
        </p:nvSpPr>
        <p:spPr>
          <a:xfrm>
            <a:off x="11166041" y="2164704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李四</a:t>
            </a: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00B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endParaRPr lang="zh-CN" altLang="en-US" sz="1200" dirty="0">
              <a:solidFill>
                <a:srgbClr val="00B05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06B33A2F-EFB4-487C-B8FE-80959CC44236}"/>
              </a:ext>
            </a:extLst>
          </p:cNvPr>
          <p:cNvSpPr txBox="1"/>
          <p:nvPr/>
        </p:nvSpPr>
        <p:spPr>
          <a:xfrm>
            <a:off x="11166042" y="2164704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null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38F4C06-2B59-4D6C-83F6-D98A7E23BB10}"/>
              </a:ext>
            </a:extLst>
          </p:cNvPr>
          <p:cNvCxnSpPr>
            <a:cxnSpLocks/>
          </p:cNvCxnSpPr>
          <p:nvPr/>
        </p:nvCxnSpPr>
        <p:spPr>
          <a:xfrm>
            <a:off x="10670629" y="3322714"/>
            <a:ext cx="0" cy="4877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37C2A96-CB11-49C4-826F-9DF49FB42FE1}"/>
              </a:ext>
            </a:extLst>
          </p:cNvPr>
          <p:cNvSpPr txBox="1"/>
          <p:nvPr/>
        </p:nvSpPr>
        <p:spPr>
          <a:xfrm>
            <a:off x="10151356" y="137742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27d6c5e0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3EF52AA-AA9A-4A78-B979-8ED5F6144D3D}"/>
              </a:ext>
            </a:extLst>
          </p:cNvPr>
          <p:cNvSpPr txBox="1"/>
          <p:nvPr/>
        </p:nvSpPr>
        <p:spPr>
          <a:xfrm>
            <a:off x="10151356" y="1377429"/>
            <a:ext cx="111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27d6c5e0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B6BE300F-6652-404F-842C-3256D579430B}"/>
              </a:ext>
            </a:extLst>
          </p:cNvPr>
          <p:cNvCxnSpPr>
            <a:cxnSpLocks/>
          </p:cNvCxnSpPr>
          <p:nvPr/>
        </p:nvCxnSpPr>
        <p:spPr>
          <a:xfrm flipV="1">
            <a:off x="7335586" y="3383280"/>
            <a:ext cx="4316485" cy="1268110"/>
          </a:xfrm>
          <a:prstGeom prst="bentConnector3">
            <a:avLst>
              <a:gd name="adj1" fmla="val 10013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16778495-B148-41F3-900B-F278441039CA}"/>
              </a:ext>
            </a:extLst>
          </p:cNvPr>
          <p:cNvSpPr/>
          <p:nvPr/>
        </p:nvSpPr>
        <p:spPr>
          <a:xfrm>
            <a:off x="3336071" y="1757045"/>
            <a:ext cx="2872740" cy="4076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---24---2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06823 7.40741E-7 C -0.09883 7.40741E-7 -0.13646 0.09977 -0.13646 0.18102 L -0.13646 0.36227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14831 -4.81481E-6 C -0.21485 -4.81481E-6 -0.29662 0.12547 -0.29662 0.22755 L -0.29662 0.45533 " pathEditMode="relative" rAng="0" ptsTypes="AAAA">
                                      <p:cBhvr>
                                        <p:cTn id="14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60" grpId="0" animBg="1"/>
      <p:bldP spid="61" grpId="0" animBg="1"/>
      <p:bldP spid="63" grpId="0" animBg="1"/>
      <p:bldP spid="64" grpId="0" animBg="1"/>
      <p:bldP spid="65" grpId="0"/>
      <p:bldP spid="7" grpId="0" animBg="1"/>
      <p:bldP spid="8" grpId="0"/>
      <p:bldP spid="66" grpId="0" animBg="1"/>
      <p:bldP spid="69" grpId="0" animBg="1"/>
      <p:bldP spid="70" grpId="0"/>
      <p:bldP spid="71" grpId="0"/>
      <p:bldP spid="71" grpId="1"/>
      <p:bldP spid="9" grpId="0"/>
      <p:bldP spid="9" grpId="1"/>
      <p:bldP spid="15" grpId="0" animBg="1"/>
      <p:bldP spid="75" grpId="0"/>
      <p:bldP spid="76" grpId="0" animBg="1"/>
      <p:bldP spid="76" grpId="1" animBg="1"/>
      <p:bldP spid="77" grpId="0" animBg="1"/>
      <p:bldP spid="78" grpId="0"/>
      <p:bldP spid="86" grpId="0" animBg="1"/>
      <p:bldP spid="88" grpId="0"/>
      <p:bldP spid="89" grpId="0"/>
      <p:bldP spid="90" grpId="0"/>
      <p:bldP spid="90" grpId="1"/>
      <p:bldP spid="87" grpId="0"/>
      <p:bldP spid="93" grpId="0"/>
      <p:bldP spid="93" grpId="1"/>
      <p:bldP spid="9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710880" y="1042430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修饰成员的特点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710880" y="1648397"/>
            <a:ext cx="10069415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被其修饰的成员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被该类的所有对象所共享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多了一种调用方式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可以通过类名调用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随着类的加载而加载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优先于对象存在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758DA4D-F757-4A62-5957-6CC85E46D77C}"/>
              </a:ext>
            </a:extLst>
          </p:cNvPr>
          <p:cNvSpPr txBox="1"/>
          <p:nvPr/>
        </p:nvSpPr>
        <p:spPr>
          <a:xfrm>
            <a:off x="710880" y="3194512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51CBC5-BBC6-13E9-4CB4-949990CA9714}"/>
              </a:ext>
            </a:extLst>
          </p:cNvPr>
          <p:cNvSpPr txBox="1"/>
          <p:nvPr/>
        </p:nvSpPr>
        <p:spPr>
          <a:xfrm>
            <a:off x="710879" y="3738454"/>
            <a:ext cx="1006941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共享数据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55704C-D9E0-AC69-85B3-2071FBFA44F6}"/>
              </a:ext>
            </a:extLst>
          </p:cNvPr>
          <p:cNvSpPr txBox="1"/>
          <p:nvPr/>
        </p:nvSpPr>
        <p:spPr>
          <a:xfrm>
            <a:off x="710880" y="4463475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8E5592-405C-C2CA-8A33-F0EAAB625BD0}"/>
              </a:ext>
            </a:extLst>
          </p:cNvPr>
          <p:cNvSpPr txBox="1"/>
          <p:nvPr/>
        </p:nvSpPr>
        <p:spPr>
          <a:xfrm>
            <a:off x="710880" y="5041214"/>
            <a:ext cx="2741448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常用于工具类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63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6D87B51-6DA8-AF02-9215-505E49684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数组操作类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8EC54A9-9109-A57B-95B3-65E898C46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编写一个类 </a:t>
            </a:r>
            <a:r>
              <a:rPr lang="en-US" altLang="zh-CN" dirty="0" err="1">
                <a:latin typeface="Consolas" panose="020B0609020204030204" pitchFamily="49" charset="0"/>
              </a:rPr>
              <a:t>ArrayTools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内部编写三个方法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从数组中找最大值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从数组中找最小值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Consolas" panose="020B0609020204030204" pitchFamily="49" charset="0"/>
              </a:rPr>
              <a:t>打印出数组中所有的元素</a:t>
            </a:r>
            <a:r>
              <a:rPr lang="en-US" altLang="zh-CN" dirty="0">
                <a:latin typeface="Consolas" panose="020B0609020204030204" pitchFamily="49" charset="0"/>
              </a:rPr>
              <a:t>,  </a:t>
            </a:r>
            <a:r>
              <a:rPr lang="zh-CN" altLang="en-US" dirty="0">
                <a:latin typeface="Consolas" panose="020B0609020204030204" pitchFamily="49" charset="0"/>
              </a:rPr>
              <a:t>要求格式为 </a:t>
            </a:r>
            <a:r>
              <a:rPr lang="en-US" altLang="zh-CN" dirty="0">
                <a:latin typeface="Consolas" panose="020B0609020204030204" pitchFamily="49" charset="0"/>
              </a:rPr>
              <a:t>[11, 22, 33]</a:t>
            </a:r>
          </a:p>
        </p:txBody>
      </p:sp>
    </p:spTree>
    <p:extLst>
      <p:ext uri="{BB962C8B-B14F-4D97-AF65-F5344CB8AC3E}">
        <p14:creationId xmlns:p14="http://schemas.microsoft.com/office/powerpoint/2010/main" val="239369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710880" y="1042430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修饰成员的特点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710880" y="1648397"/>
            <a:ext cx="10069415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被其修饰的成员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被该类的所有对象所共享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多了一种调用方式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可以通过类名调用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随着类的加载而加载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优先于对象存在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758DA4D-F757-4A62-5957-6CC85E46D77C}"/>
              </a:ext>
            </a:extLst>
          </p:cNvPr>
          <p:cNvSpPr txBox="1"/>
          <p:nvPr/>
        </p:nvSpPr>
        <p:spPr>
          <a:xfrm>
            <a:off x="710880" y="3194512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51CBC5-BBC6-13E9-4CB4-949990CA9714}"/>
              </a:ext>
            </a:extLst>
          </p:cNvPr>
          <p:cNvSpPr txBox="1"/>
          <p:nvPr/>
        </p:nvSpPr>
        <p:spPr>
          <a:xfrm>
            <a:off x="710879" y="3738454"/>
            <a:ext cx="1006941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共享数据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155704C-D9E0-AC69-85B3-2071FBFA44F6}"/>
              </a:ext>
            </a:extLst>
          </p:cNvPr>
          <p:cNvSpPr txBox="1"/>
          <p:nvPr/>
        </p:nvSpPr>
        <p:spPr>
          <a:xfrm>
            <a:off x="710880" y="4463475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8E5592-405C-C2CA-8A33-F0EAAB625BD0}"/>
              </a:ext>
            </a:extLst>
          </p:cNvPr>
          <p:cNvSpPr txBox="1"/>
          <p:nvPr/>
        </p:nvSpPr>
        <p:spPr>
          <a:xfrm>
            <a:off x="710880" y="5041214"/>
            <a:ext cx="2741448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常用于工具类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sp>
        <p:nvSpPr>
          <p:cNvPr id="11" name="三角形 9">
            <a:extLst>
              <a:ext uri="{FF2B5EF4-FFF2-40B4-BE49-F238E27FC236}">
                <a16:creationId xmlns:a16="http://schemas.microsoft.com/office/drawing/2014/main" id="{E7191396-4C56-526B-3448-FF8B6280FD09}"/>
              </a:ext>
            </a:extLst>
          </p:cNvPr>
          <p:cNvSpPr/>
          <p:nvPr/>
        </p:nvSpPr>
        <p:spPr>
          <a:xfrm rot="2651319">
            <a:off x="3762717" y="488019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BC4453C-BC37-9545-7D3C-1C2047D9F6FF}"/>
              </a:ext>
            </a:extLst>
          </p:cNvPr>
          <p:cNvSpPr txBox="1"/>
          <p:nvPr/>
        </p:nvSpPr>
        <p:spPr>
          <a:xfrm>
            <a:off x="4100506" y="5021255"/>
            <a:ext cx="6767513" cy="70057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static 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方法中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,  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只能访问静态成员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直接访问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static 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中不允许使用 </a:t>
            </a:r>
            <a:r>
              <a:rPr lang="en-US" altLang="zh-CN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this </a:t>
            </a: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关键字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1F4B4B-B867-4D07-8162-3E06AB6FADD7}"/>
              </a:ext>
            </a:extLst>
          </p:cNvPr>
          <p:cNvSpPr/>
          <p:nvPr/>
        </p:nvSpPr>
        <p:spPr>
          <a:xfrm>
            <a:off x="3856031" y="4523611"/>
            <a:ext cx="6850069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1B9F79-5363-AC73-EDEA-8130DE492126}"/>
              </a:ext>
            </a:extLst>
          </p:cNvPr>
          <p:cNvSpPr/>
          <p:nvPr/>
        </p:nvSpPr>
        <p:spPr>
          <a:xfrm>
            <a:off x="3756103" y="4596081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24158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>
            <a:extLst>
              <a:ext uri="{FF2B5EF4-FFF2-40B4-BE49-F238E27FC236}">
                <a16:creationId xmlns:a16="http://schemas.microsoft.com/office/drawing/2014/main" id="{019D1412-A574-9D54-A871-6A06E6C42274}"/>
              </a:ext>
            </a:extLst>
          </p:cNvPr>
          <p:cNvSpPr txBox="1">
            <a:spLocks/>
          </p:cNvSpPr>
          <p:nvPr/>
        </p:nvSpPr>
        <p:spPr>
          <a:xfrm>
            <a:off x="710880" y="1002232"/>
            <a:ext cx="311817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重新认识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BAEC3DF-7EEB-E466-032B-3EA60784B094}"/>
              </a:ext>
            </a:extLst>
          </p:cNvPr>
          <p:cNvSpPr txBox="1"/>
          <p:nvPr/>
        </p:nvSpPr>
        <p:spPr>
          <a:xfrm>
            <a:off x="1597707" y="1692721"/>
            <a:ext cx="5975776" cy="153009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HelloWorld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600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zh-CN" altLang="zh-CN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HelloWorld</a:t>
            </a:r>
            <a:r>
              <a:rPr lang="zh-CN" altLang="zh-CN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zh-CN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7D539-1710-8221-1BFF-094953676F99}"/>
              </a:ext>
            </a:extLst>
          </p:cNvPr>
          <p:cNvSpPr txBox="1"/>
          <p:nvPr/>
        </p:nvSpPr>
        <p:spPr>
          <a:xfrm>
            <a:off x="1463196" y="3635181"/>
            <a:ext cx="9547704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调用，访问权限足够大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调用，不用创建对象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方法是静态的，所以测试类中其他方法也需要是静态的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调用，不需要给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一个通用的名称，虽然不是关键字，但是被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识别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String[] </a:t>
            </a:r>
            <a:r>
              <a:rPr lang="en-US" altLang="zh-CN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args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	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以前用于接收键盘录入数据的，现在没用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4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46" y="682306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static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继承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final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5535854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继承介绍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D5F2A5-48AA-49FC-B1CC-4B960FD8F5E1}"/>
              </a:ext>
            </a:extLst>
          </p:cNvPr>
          <p:cNvSpPr txBox="1"/>
          <p:nvPr/>
        </p:nvSpPr>
        <p:spPr>
          <a:xfrm>
            <a:off x="710880" y="1635973"/>
            <a:ext cx="8257116" cy="381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继承：让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类与类之间产生关系</a:t>
            </a: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（子父类关系），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</a:t>
            </a: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直接使用父类</a:t>
            </a:r>
            <a:r>
              <a:rPr lang="zh-CN" altLang="en-US" sz="14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非私有的成员</a:t>
            </a:r>
            <a:endParaRPr lang="zh-CN" altLang="zh-CN" sz="1867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A72D9681-5FC5-48B8-8C72-26BC7EEBCB77}"/>
              </a:ext>
            </a:extLst>
          </p:cNvPr>
          <p:cNvSpPr txBox="1"/>
          <p:nvPr/>
        </p:nvSpPr>
        <p:spPr>
          <a:xfrm>
            <a:off x="1491929" y="4997239"/>
            <a:ext cx="3481917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679699FD-72BE-472D-A3C4-E63ED661A441}"/>
              </a:ext>
            </a:extLst>
          </p:cNvPr>
          <p:cNvSpPr txBox="1"/>
          <p:nvPr/>
        </p:nvSpPr>
        <p:spPr>
          <a:xfrm>
            <a:off x="5869196" y="4997239"/>
            <a:ext cx="3481917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Manager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833D6B74-F795-418D-B904-7831561D7377}"/>
              </a:ext>
            </a:extLst>
          </p:cNvPr>
          <p:cNvSpPr txBox="1"/>
          <p:nvPr/>
        </p:nvSpPr>
        <p:spPr>
          <a:xfrm>
            <a:off x="2823313" y="2402206"/>
            <a:ext cx="508846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7FFC93-D915-4A78-B40A-DBF02F842999}"/>
              </a:ext>
            </a:extLst>
          </p:cNvPr>
          <p:cNvSpPr txBox="1"/>
          <p:nvPr/>
        </p:nvSpPr>
        <p:spPr>
          <a:xfrm>
            <a:off x="3013813" y="2618107"/>
            <a:ext cx="5088467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AE61F6A-B01B-473C-B514-914179626062}"/>
              </a:ext>
            </a:extLst>
          </p:cNvPr>
          <p:cNvSpPr txBox="1"/>
          <p:nvPr/>
        </p:nvSpPr>
        <p:spPr>
          <a:xfrm>
            <a:off x="4262647" y="2618107"/>
            <a:ext cx="9797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Employee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6C6173CF-F36E-4B8A-B3FC-C60662D9B0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61413" y="2990640"/>
            <a:ext cx="2194984" cy="1890183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8858BCC3-6A9D-4AAE-B8CF-F6C95E1D21E6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5238959" y="2626042"/>
            <a:ext cx="2209800" cy="2532593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对话气泡: 椭圆形 47">
            <a:extLst>
              <a:ext uri="{FF2B5EF4-FFF2-40B4-BE49-F238E27FC236}">
                <a16:creationId xmlns:a16="http://schemas.microsoft.com/office/drawing/2014/main" id="{EB36B45A-F564-46CD-B997-8DB2FB723559}"/>
              </a:ext>
            </a:extLst>
          </p:cNvPr>
          <p:cNvSpPr/>
          <p:nvPr/>
        </p:nvSpPr>
        <p:spPr>
          <a:xfrm>
            <a:off x="721463" y="2139740"/>
            <a:ext cx="2197100" cy="1079500"/>
          </a:xfrm>
          <a:prstGeom prst="wedgeEllipseCallout">
            <a:avLst>
              <a:gd name="adj1" fmla="val 57159"/>
              <a:gd name="adj2" fmla="val 1599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3FA7289-9DA5-40A4-94A3-EBC275278C79}"/>
              </a:ext>
            </a:extLst>
          </p:cNvPr>
          <p:cNvSpPr txBox="1"/>
          <p:nvPr/>
        </p:nvSpPr>
        <p:spPr>
          <a:xfrm>
            <a:off x="880214" y="2387390"/>
            <a:ext cx="18998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哪来的倒霉玩意儿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</a:p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我东西你俩说用就用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对话气泡: 椭圆形 49">
            <a:extLst>
              <a:ext uri="{FF2B5EF4-FFF2-40B4-BE49-F238E27FC236}">
                <a16:creationId xmlns:a16="http://schemas.microsoft.com/office/drawing/2014/main" id="{DD87C8D0-5098-44C9-BF26-F425A71188E2}"/>
              </a:ext>
            </a:extLst>
          </p:cNvPr>
          <p:cNvSpPr/>
          <p:nvPr/>
        </p:nvSpPr>
        <p:spPr>
          <a:xfrm>
            <a:off x="1077062" y="4154807"/>
            <a:ext cx="1890184" cy="723900"/>
          </a:xfrm>
          <a:prstGeom prst="wedgeEllipseCallout">
            <a:avLst>
              <a:gd name="adj1" fmla="val 39408"/>
              <a:gd name="adj2" fmla="val 6126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爸爸</a:t>
            </a:r>
            <a:r>
              <a:rPr lang="en-US" altLang="zh-CN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2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对话气泡: 椭圆形 50">
            <a:extLst>
              <a:ext uri="{FF2B5EF4-FFF2-40B4-BE49-F238E27FC236}">
                <a16:creationId xmlns:a16="http://schemas.microsoft.com/office/drawing/2014/main" id="{3B029563-6312-4F04-AC62-6F812D4A0BF3}"/>
              </a:ext>
            </a:extLst>
          </p:cNvPr>
          <p:cNvSpPr/>
          <p:nvPr/>
        </p:nvSpPr>
        <p:spPr>
          <a:xfrm>
            <a:off x="7714929" y="4169624"/>
            <a:ext cx="1890184" cy="723900"/>
          </a:xfrm>
          <a:prstGeom prst="wedgeEllipseCallout">
            <a:avLst>
              <a:gd name="adj1" fmla="val -36013"/>
              <a:gd name="adj2" fmla="val 686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爸爸</a:t>
            </a:r>
            <a:r>
              <a:rPr lang="en-US" altLang="zh-CN" sz="2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!!!</a:t>
            </a:r>
            <a:endParaRPr lang="zh-CN" altLang="en-US" sz="2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83E5F79B-F95E-4AD1-A63E-AF904B2995FE}"/>
              </a:ext>
            </a:extLst>
          </p:cNvPr>
          <p:cNvSpPr txBox="1"/>
          <p:nvPr/>
        </p:nvSpPr>
        <p:spPr>
          <a:xfrm>
            <a:off x="710879" y="2247690"/>
            <a:ext cx="5671259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继承的格式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14908" lvl="1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子类名 </a:t>
            </a: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父类名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}</a:t>
            </a:r>
          </a:p>
          <a:p>
            <a:pPr marL="814908" lvl="1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范例：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Zi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Fu { }</a:t>
            </a:r>
          </a:p>
          <a:p>
            <a:pPr marL="814908" lvl="1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：是父类，也被称为基类、超类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14908" lvl="1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：是子类，也被称为派生类</a:t>
            </a:r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1616464F-2ED6-45B0-ACFD-E599A21C3813}"/>
              </a:ext>
            </a:extLst>
          </p:cNvPr>
          <p:cNvSpPr txBox="1"/>
          <p:nvPr/>
        </p:nvSpPr>
        <p:spPr>
          <a:xfrm>
            <a:off x="8074763" y="2787439"/>
            <a:ext cx="3481917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salary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工资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133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380BC-424C-4C54-B639-BC315400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68" y="5270268"/>
            <a:ext cx="2738037" cy="6819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B0E893-B707-4159-BE70-87B75484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866" y="5241044"/>
            <a:ext cx="2738037" cy="6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2" grpId="1"/>
      <p:bldP spid="43" grpId="0"/>
      <p:bldP spid="43" grpId="1"/>
      <p:bldP spid="48" grpId="0" animBg="1"/>
      <p:bldP spid="48" grpId="1" animBg="1"/>
      <p:bldP spid="49" grpId="0"/>
      <p:bldP spid="49" grpId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3" grpId="0" animBg="1"/>
      <p:bldP spid="5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继承介绍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18CDBD-3CAA-4F99-A7E5-B3FC3223B716}"/>
              </a:ext>
            </a:extLst>
          </p:cNvPr>
          <p:cNvSpPr txBox="1"/>
          <p:nvPr/>
        </p:nvSpPr>
        <p:spPr>
          <a:xfrm>
            <a:off x="710880" y="1635973"/>
            <a:ext cx="8887689" cy="2644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什么时候使用继承？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当类与类之间，存在相同 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共性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的内容，并且产生了 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is a 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的关系，就可以考虑使用继承，来优化代码。</a:t>
            </a:r>
            <a:endParaRPr lang="en-US" altLang="zh-CN" sz="1400" b="1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学生：姓名，年龄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项目经理：姓名，工号，工资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老师：姓名，年龄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程序员：姓名，工号，工资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-------------------		-------------------------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人：姓名，年龄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      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员工：姓名，工号，工资</a:t>
            </a:r>
          </a:p>
        </p:txBody>
      </p:sp>
    </p:spTree>
    <p:extLst>
      <p:ext uri="{BB962C8B-B14F-4D97-AF65-F5344CB8AC3E}">
        <p14:creationId xmlns:p14="http://schemas.microsoft.com/office/powerpoint/2010/main" val="5032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继承介绍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18CDBD-3CAA-4F99-A7E5-B3FC3223B716}"/>
              </a:ext>
            </a:extLst>
          </p:cNvPr>
          <p:cNvSpPr txBox="1"/>
          <p:nvPr/>
        </p:nvSpPr>
        <p:spPr>
          <a:xfrm>
            <a:off x="710880" y="1635973"/>
            <a:ext cx="8887689" cy="2644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什么时候使用继承？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当类与类之间，存在相同 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共性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的内容，并且产生了 </a:t>
            </a:r>
            <a:r>
              <a:rPr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is a </a:t>
            </a:r>
            <a:r>
              <a:rPr lang="zh-CN" altLang="en-US" sz="1400" b="1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的关系，就可以考虑使用继承，来优化代码。</a:t>
            </a:r>
            <a:endParaRPr lang="en-US" altLang="zh-CN" sz="1400" b="1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错误例子：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，姓名，年龄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商品：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，品牌，价格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-------------------------------	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，姓名，年龄，品牌，价格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	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00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6196" y="1129259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static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继承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final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抽象类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接口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多态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代码块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内部类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Lambda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表达式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649CB0-600F-53BF-C56A-F63E4D4FB1E8}"/>
              </a:ext>
            </a:extLst>
          </p:cNvPr>
          <p:cNvSpPr txBox="1"/>
          <p:nvPr/>
        </p:nvSpPr>
        <p:spPr>
          <a:xfrm>
            <a:off x="-2059969" y="1694728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static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ED8D6E-E11F-6A97-19C2-828F287610F2}"/>
              </a:ext>
            </a:extLst>
          </p:cNvPr>
          <p:cNvSpPr txBox="1"/>
          <p:nvPr/>
        </p:nvSpPr>
        <p:spPr>
          <a:xfrm>
            <a:off x="-2059969" y="2441177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继承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D566DD-8664-E375-B110-339BD93517E9}"/>
              </a:ext>
            </a:extLst>
          </p:cNvPr>
          <p:cNvSpPr txBox="1"/>
          <p:nvPr/>
        </p:nvSpPr>
        <p:spPr>
          <a:xfrm>
            <a:off x="-2059969" y="3294158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final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33A22-E37F-4EA1-B4EF-F2815E8FAF0E}"/>
              </a:ext>
            </a:extLst>
          </p:cNvPr>
          <p:cNvSpPr txBox="1"/>
          <p:nvPr/>
        </p:nvSpPr>
        <p:spPr>
          <a:xfrm>
            <a:off x="5335899" y="7389472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抽象类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60F63D-064C-F857-63E8-ACF1FB7856A0}"/>
              </a:ext>
            </a:extLst>
          </p:cNvPr>
          <p:cNvSpPr txBox="1"/>
          <p:nvPr/>
        </p:nvSpPr>
        <p:spPr>
          <a:xfrm>
            <a:off x="5335899" y="8140658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接口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4E172-32B4-1EAA-1FDB-2D222A6B4B3C}"/>
              </a:ext>
            </a:extLst>
          </p:cNvPr>
          <p:cNvSpPr txBox="1"/>
          <p:nvPr/>
        </p:nvSpPr>
        <p:spPr>
          <a:xfrm>
            <a:off x="5335899" y="8822896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多态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48B88F-F6C5-95E5-87D3-4B983F7DA8EE}"/>
              </a:ext>
            </a:extLst>
          </p:cNvPr>
          <p:cNvSpPr txBox="1"/>
          <p:nvPr/>
        </p:nvSpPr>
        <p:spPr>
          <a:xfrm>
            <a:off x="13070385" y="1403958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代码块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9211DF-AD4C-6CAD-9F84-9CC83659A5D7}"/>
              </a:ext>
            </a:extLst>
          </p:cNvPr>
          <p:cNvSpPr txBox="1"/>
          <p:nvPr/>
        </p:nvSpPr>
        <p:spPr>
          <a:xfrm>
            <a:off x="13070385" y="2250655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内部类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245FFE-BE3A-8887-4196-13EAEF18EEDD}"/>
              </a:ext>
            </a:extLst>
          </p:cNvPr>
          <p:cNvSpPr txBox="1"/>
          <p:nvPr/>
        </p:nvSpPr>
        <p:spPr>
          <a:xfrm>
            <a:off x="13070385" y="3059668"/>
            <a:ext cx="188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Lambda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表达式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220817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 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学习路径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D5F2A5-48AA-49FC-B1CC-4B960FD8F5E1}"/>
              </a:ext>
            </a:extLst>
          </p:cNvPr>
          <p:cNvSpPr txBox="1"/>
          <p:nvPr/>
        </p:nvSpPr>
        <p:spPr>
          <a:xfrm>
            <a:off x="710880" y="1635973"/>
            <a:ext cx="8257116" cy="19450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知道什么是继承</a:t>
            </a:r>
            <a:r>
              <a:rPr lang="en-US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以及什么时候使用继承</a:t>
            </a:r>
            <a:endParaRPr lang="en-US" altLang="zh-CN" sz="1600" dirty="0">
              <a:solidFill>
                <a:srgbClr val="33333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继承中成员的访问特点</a:t>
            </a:r>
            <a:endParaRPr lang="en-US" altLang="zh-CN" sz="1600" dirty="0">
              <a:solidFill>
                <a:srgbClr val="33333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</a:t>
            </a:r>
            <a:endParaRPr lang="en-US" altLang="zh-CN" sz="1600" dirty="0">
              <a:solidFill>
                <a:srgbClr val="33333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</a:t>
            </a:r>
            <a:endParaRPr lang="en-US" altLang="zh-CN" sz="1600" dirty="0">
              <a:solidFill>
                <a:srgbClr val="33333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</a:t>
            </a:r>
            <a:endParaRPr lang="en-US" altLang="zh-CN" sz="1600" dirty="0">
              <a:solidFill>
                <a:srgbClr val="0070C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2E16F-3ABE-4946-A498-041F93A17EE8}"/>
              </a:ext>
            </a:extLst>
          </p:cNvPr>
          <p:cNvSpPr txBox="1"/>
          <p:nvPr/>
        </p:nvSpPr>
        <p:spPr>
          <a:xfrm>
            <a:off x="710880" y="1635973"/>
            <a:ext cx="7138493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思考：子父类中，如果出现了重名的成员变量，使用的时候会优先使用？？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DF8C39-5C84-44F5-80E4-099E23A74363}"/>
              </a:ext>
            </a:extLst>
          </p:cNvPr>
          <p:cNvSpPr txBox="1"/>
          <p:nvPr/>
        </p:nvSpPr>
        <p:spPr>
          <a:xfrm>
            <a:off x="710880" y="2256078"/>
            <a:ext cx="3338606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AB1E77-6534-4342-8FFF-730F822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73" y="4417313"/>
            <a:ext cx="1163132" cy="11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188D7E-762B-4F99-AE06-92FF8498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62" y="3354513"/>
            <a:ext cx="1925453" cy="1903737"/>
          </a:xfrm>
          <a:prstGeom prst="rect">
            <a:avLst/>
          </a:prstGeom>
        </p:spPr>
      </p:pic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D467BF3B-10CC-479B-BD57-D6541EDC8BF4}"/>
              </a:ext>
            </a:extLst>
          </p:cNvPr>
          <p:cNvSpPr/>
          <p:nvPr/>
        </p:nvSpPr>
        <p:spPr>
          <a:xfrm>
            <a:off x="6396761" y="2724539"/>
            <a:ext cx="3338606" cy="910987"/>
          </a:xfrm>
          <a:prstGeom prst="wedgeEllipseCallout">
            <a:avLst>
              <a:gd name="adj1" fmla="val 45181"/>
              <a:gd name="adj2" fmla="val 465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根据就近原则，优先使用子类的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F06E338-8C9E-4E06-B768-B2B29D3C3430}"/>
              </a:ext>
            </a:extLst>
          </p:cNvPr>
          <p:cNvSpPr txBox="1"/>
          <p:nvPr/>
        </p:nvSpPr>
        <p:spPr>
          <a:xfrm>
            <a:off x="7113498" y="5222027"/>
            <a:ext cx="1527628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20</a:t>
            </a:r>
            <a:endParaRPr lang="zh-CN" altLang="zh-CN" sz="1400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AFBA42B7-5A50-44FF-8BB7-7E1F669840FD}"/>
              </a:ext>
            </a:extLst>
          </p:cNvPr>
          <p:cNvSpPr txBox="1"/>
          <p:nvPr/>
        </p:nvSpPr>
        <p:spPr>
          <a:xfrm>
            <a:off x="710881" y="3281230"/>
            <a:ext cx="428099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658D44FB-6D89-479F-B719-6FB3CA1F1E9A}"/>
              </a:ext>
            </a:extLst>
          </p:cNvPr>
          <p:cNvSpPr txBox="1"/>
          <p:nvPr/>
        </p:nvSpPr>
        <p:spPr>
          <a:xfrm>
            <a:off x="710880" y="5168156"/>
            <a:ext cx="474752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Zi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Zi();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z.method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5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2E16F-3ABE-4946-A498-041F93A17EE8}"/>
              </a:ext>
            </a:extLst>
          </p:cNvPr>
          <p:cNvSpPr txBox="1"/>
          <p:nvPr/>
        </p:nvSpPr>
        <p:spPr>
          <a:xfrm>
            <a:off x="710880" y="1635973"/>
            <a:ext cx="7138493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思考：子父类中，如果出现了重名的成员变量，使用的时候会优先使用？？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DF8C39-5C84-44F5-80E4-099E23A74363}"/>
              </a:ext>
            </a:extLst>
          </p:cNvPr>
          <p:cNvSpPr txBox="1"/>
          <p:nvPr/>
        </p:nvSpPr>
        <p:spPr>
          <a:xfrm>
            <a:off x="710880" y="2256078"/>
            <a:ext cx="3338606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AB1E77-6534-4342-8FFF-730F822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0573" y="4417313"/>
            <a:ext cx="1163132" cy="11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188D7E-762B-4F99-AE06-92FF8498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62" y="3354513"/>
            <a:ext cx="1925453" cy="1903737"/>
          </a:xfrm>
          <a:prstGeom prst="rect">
            <a:avLst/>
          </a:prstGeom>
        </p:spPr>
      </p:pic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D467BF3B-10CC-479B-BD57-D6541EDC8BF4}"/>
              </a:ext>
            </a:extLst>
          </p:cNvPr>
          <p:cNvSpPr/>
          <p:nvPr/>
        </p:nvSpPr>
        <p:spPr>
          <a:xfrm>
            <a:off x="6396761" y="2724539"/>
            <a:ext cx="3338606" cy="910987"/>
          </a:xfrm>
          <a:prstGeom prst="wedgeEllipseCallout">
            <a:avLst>
              <a:gd name="adj1" fmla="val 45181"/>
              <a:gd name="adj2" fmla="val 465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根据就近原则，优先使用子类的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F06E338-8C9E-4E06-B768-B2B29D3C3430}"/>
              </a:ext>
            </a:extLst>
          </p:cNvPr>
          <p:cNvSpPr txBox="1"/>
          <p:nvPr/>
        </p:nvSpPr>
        <p:spPr>
          <a:xfrm>
            <a:off x="7113498" y="5222027"/>
            <a:ext cx="1527628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20</a:t>
            </a:r>
            <a:endParaRPr lang="zh-CN" altLang="zh-CN" sz="1400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5ECC912A-0828-4AB0-A372-32AE2756E8F1}"/>
              </a:ext>
            </a:extLst>
          </p:cNvPr>
          <p:cNvSpPr/>
          <p:nvPr/>
        </p:nvSpPr>
        <p:spPr>
          <a:xfrm>
            <a:off x="6254597" y="3833282"/>
            <a:ext cx="2244365" cy="910987"/>
          </a:xfrm>
          <a:prstGeom prst="wedgeEllipseCallout">
            <a:avLst>
              <a:gd name="adj1" fmla="val -31226"/>
              <a:gd name="adj2" fmla="val 5328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那我就要用父类的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怎么办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6A5E12A-6A7A-459A-9E7D-52747B1BE391}"/>
              </a:ext>
            </a:extLst>
          </p:cNvPr>
          <p:cNvSpPr txBox="1"/>
          <p:nvPr/>
        </p:nvSpPr>
        <p:spPr>
          <a:xfrm>
            <a:off x="710881" y="3281230"/>
            <a:ext cx="428099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1C879B8-CE96-4429-8671-04983E39CD52}"/>
              </a:ext>
            </a:extLst>
          </p:cNvPr>
          <p:cNvSpPr txBox="1"/>
          <p:nvPr/>
        </p:nvSpPr>
        <p:spPr>
          <a:xfrm>
            <a:off x="710880" y="5168156"/>
            <a:ext cx="474752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Zi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Zi();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z.method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1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2E16F-3ABE-4946-A498-041F93A17EE8}"/>
              </a:ext>
            </a:extLst>
          </p:cNvPr>
          <p:cNvSpPr txBox="1"/>
          <p:nvPr/>
        </p:nvSpPr>
        <p:spPr>
          <a:xfrm>
            <a:off x="710880" y="1635973"/>
            <a:ext cx="7138493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思考：子父类中，如果出现了重名的成员变量，使用的时候会优先使用？？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DF8C39-5C84-44F5-80E4-099E23A74363}"/>
              </a:ext>
            </a:extLst>
          </p:cNvPr>
          <p:cNvSpPr txBox="1"/>
          <p:nvPr/>
        </p:nvSpPr>
        <p:spPr>
          <a:xfrm>
            <a:off x="710880" y="2256078"/>
            <a:ext cx="3338606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AB1E77-6534-4342-8FFF-730F822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0573" y="4417313"/>
            <a:ext cx="1163132" cy="11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188D7E-762B-4F99-AE06-92FF8498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62" y="3354513"/>
            <a:ext cx="1925453" cy="1903737"/>
          </a:xfrm>
          <a:prstGeom prst="rect">
            <a:avLst/>
          </a:prstGeom>
        </p:spPr>
      </p:pic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D467BF3B-10CC-479B-BD57-D6541EDC8BF4}"/>
              </a:ext>
            </a:extLst>
          </p:cNvPr>
          <p:cNvSpPr/>
          <p:nvPr/>
        </p:nvSpPr>
        <p:spPr>
          <a:xfrm>
            <a:off x="6396761" y="2724539"/>
            <a:ext cx="3338606" cy="910987"/>
          </a:xfrm>
          <a:prstGeom prst="wedgeEllipseCallout">
            <a:avLst>
              <a:gd name="adj1" fmla="val 45181"/>
              <a:gd name="adj2" fmla="val 465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关键字来进行解决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F06E338-8C9E-4E06-B768-B2B29D3C3430}"/>
              </a:ext>
            </a:extLst>
          </p:cNvPr>
          <p:cNvSpPr txBox="1"/>
          <p:nvPr/>
        </p:nvSpPr>
        <p:spPr>
          <a:xfrm>
            <a:off x="7113498" y="5222027"/>
            <a:ext cx="1527628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20</a:t>
            </a:r>
            <a:endParaRPr lang="zh-CN" altLang="zh-CN" sz="1400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5ECC912A-0828-4AB0-A372-32AE2756E8F1}"/>
              </a:ext>
            </a:extLst>
          </p:cNvPr>
          <p:cNvSpPr/>
          <p:nvPr/>
        </p:nvSpPr>
        <p:spPr>
          <a:xfrm>
            <a:off x="6254597" y="3833282"/>
            <a:ext cx="2244365" cy="910987"/>
          </a:xfrm>
          <a:prstGeom prst="wedgeEllipseCallout">
            <a:avLst>
              <a:gd name="adj1" fmla="val -31226"/>
              <a:gd name="adj2" fmla="val 5328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那我就要用父类的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怎么办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5D0795E-FAAD-4934-8482-E43D5FF0CE22}"/>
              </a:ext>
            </a:extLst>
          </p:cNvPr>
          <p:cNvSpPr txBox="1"/>
          <p:nvPr/>
        </p:nvSpPr>
        <p:spPr>
          <a:xfrm>
            <a:off x="710881" y="3281230"/>
            <a:ext cx="428099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D7FED02-8AA5-4429-9599-1CDA7ACC92CB}"/>
              </a:ext>
            </a:extLst>
          </p:cNvPr>
          <p:cNvSpPr txBox="1"/>
          <p:nvPr/>
        </p:nvSpPr>
        <p:spPr>
          <a:xfrm>
            <a:off x="710880" y="5168156"/>
            <a:ext cx="474752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Zi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Zi();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z.method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0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2E16F-3ABE-4946-A498-041F93A17EE8}"/>
              </a:ext>
            </a:extLst>
          </p:cNvPr>
          <p:cNvSpPr txBox="1"/>
          <p:nvPr/>
        </p:nvSpPr>
        <p:spPr>
          <a:xfrm>
            <a:off x="710880" y="1635973"/>
            <a:ext cx="7138493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思考：子父类中，如果出现了重名的成员变量，使用的时候会优先使用？？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EDF8C39-5C84-44F5-80E4-099E23A74363}"/>
              </a:ext>
            </a:extLst>
          </p:cNvPr>
          <p:cNvSpPr txBox="1"/>
          <p:nvPr/>
        </p:nvSpPr>
        <p:spPr>
          <a:xfrm>
            <a:off x="710880" y="2256078"/>
            <a:ext cx="3338606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AB1E77-6534-4342-8FFF-730F822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0573" y="4417313"/>
            <a:ext cx="1163132" cy="11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188D7E-762B-4F99-AE06-92FF8498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62" y="3354513"/>
            <a:ext cx="1925453" cy="1903737"/>
          </a:xfrm>
          <a:prstGeom prst="rect">
            <a:avLst/>
          </a:prstGeom>
        </p:spPr>
      </p:pic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D467BF3B-10CC-479B-BD57-D6541EDC8BF4}"/>
              </a:ext>
            </a:extLst>
          </p:cNvPr>
          <p:cNvSpPr/>
          <p:nvPr/>
        </p:nvSpPr>
        <p:spPr>
          <a:xfrm>
            <a:off x="6396761" y="2724539"/>
            <a:ext cx="3338606" cy="910987"/>
          </a:xfrm>
          <a:prstGeom prst="wedgeEllipseCallout">
            <a:avLst>
              <a:gd name="adj1" fmla="val 45181"/>
              <a:gd name="adj2" fmla="val 4659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关键字来进行解决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F06E338-8C9E-4E06-B768-B2B29D3C3430}"/>
              </a:ext>
            </a:extLst>
          </p:cNvPr>
          <p:cNvSpPr txBox="1"/>
          <p:nvPr/>
        </p:nvSpPr>
        <p:spPr>
          <a:xfrm>
            <a:off x="7113498" y="5222027"/>
            <a:ext cx="1527628" cy="307777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Arial Unicode MS" panose="020B0604020202020204" pitchFamily="34" charset="-122"/>
              </a:rPr>
              <a:t>20</a:t>
            </a:r>
            <a:endParaRPr lang="zh-CN" altLang="zh-CN" sz="1400" dirty="0">
              <a:solidFill>
                <a:srgbClr val="CCCCCC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5ECC912A-0828-4AB0-A372-32AE2756E8F1}"/>
              </a:ext>
            </a:extLst>
          </p:cNvPr>
          <p:cNvSpPr/>
          <p:nvPr/>
        </p:nvSpPr>
        <p:spPr>
          <a:xfrm>
            <a:off x="6254597" y="3833282"/>
            <a:ext cx="2244365" cy="910987"/>
          </a:xfrm>
          <a:prstGeom prst="wedgeEllipseCallout">
            <a:avLst>
              <a:gd name="adj1" fmla="val -31226"/>
              <a:gd name="adj2" fmla="val 5328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那我就要用父类的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怎么办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en-US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5D0795E-FAAD-4934-8482-E43D5FF0CE22}"/>
              </a:ext>
            </a:extLst>
          </p:cNvPr>
          <p:cNvSpPr txBox="1"/>
          <p:nvPr/>
        </p:nvSpPr>
        <p:spPr>
          <a:xfrm>
            <a:off x="710881" y="3281230"/>
            <a:ext cx="4280997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D7FED02-8AA5-4429-9599-1CDA7ACC92CB}"/>
              </a:ext>
            </a:extLst>
          </p:cNvPr>
          <p:cNvSpPr txBox="1"/>
          <p:nvPr/>
        </p:nvSpPr>
        <p:spPr>
          <a:xfrm>
            <a:off x="710880" y="5168156"/>
            <a:ext cx="474752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main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[] args)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Zi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Zi();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</a:rPr>
              <a:t>z.method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00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BF4EE77-1B5F-4C2B-86F0-AD9C9CF30DEF}"/>
              </a:ext>
            </a:extLst>
          </p:cNvPr>
          <p:cNvSpPr txBox="1"/>
          <p:nvPr/>
        </p:nvSpPr>
        <p:spPr>
          <a:xfrm>
            <a:off x="710880" y="1635973"/>
            <a:ext cx="776287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：调用本类成员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：调用父类成员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97653E6-30BC-462E-97BF-943447C84C86}"/>
              </a:ext>
            </a:extLst>
          </p:cNvPr>
          <p:cNvSpPr txBox="1"/>
          <p:nvPr/>
        </p:nvSpPr>
        <p:spPr>
          <a:xfrm>
            <a:off x="710880" y="2852738"/>
            <a:ext cx="21590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D7F79C-65CB-4FD3-8AEE-AAC93A11CF7B}"/>
              </a:ext>
            </a:extLst>
          </p:cNvPr>
          <p:cNvSpPr txBox="1"/>
          <p:nvPr/>
        </p:nvSpPr>
        <p:spPr>
          <a:xfrm>
            <a:off x="710881" y="3684588"/>
            <a:ext cx="5531300" cy="224676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30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30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20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10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BF4EE77-1B5F-4C2B-86F0-AD9C9CF30DEF}"/>
              </a:ext>
            </a:extLst>
          </p:cNvPr>
          <p:cNvSpPr txBox="1"/>
          <p:nvPr/>
        </p:nvSpPr>
        <p:spPr>
          <a:xfrm>
            <a:off x="710880" y="1635973"/>
            <a:ext cx="776287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：调用本类成员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：调用父类成员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97653E6-30BC-462E-97BF-943447C84C86}"/>
              </a:ext>
            </a:extLst>
          </p:cNvPr>
          <p:cNvSpPr txBox="1"/>
          <p:nvPr/>
        </p:nvSpPr>
        <p:spPr>
          <a:xfrm>
            <a:off x="710880" y="2852738"/>
            <a:ext cx="21590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D7F79C-65CB-4FD3-8AEE-AAC93A11CF7B}"/>
              </a:ext>
            </a:extLst>
          </p:cNvPr>
          <p:cNvSpPr txBox="1"/>
          <p:nvPr/>
        </p:nvSpPr>
        <p:spPr>
          <a:xfrm>
            <a:off x="710881" y="3684588"/>
            <a:ext cx="5531300" cy="224676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30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30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20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10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5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BF4EE77-1B5F-4C2B-86F0-AD9C9CF30DEF}"/>
              </a:ext>
            </a:extLst>
          </p:cNvPr>
          <p:cNvSpPr txBox="1"/>
          <p:nvPr/>
        </p:nvSpPr>
        <p:spPr>
          <a:xfrm>
            <a:off x="710880" y="1635973"/>
            <a:ext cx="776287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：调用本类成员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：调用父类成员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97653E6-30BC-462E-97BF-943447C84C86}"/>
              </a:ext>
            </a:extLst>
          </p:cNvPr>
          <p:cNvSpPr txBox="1"/>
          <p:nvPr/>
        </p:nvSpPr>
        <p:spPr>
          <a:xfrm>
            <a:off x="710880" y="2852738"/>
            <a:ext cx="21590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D7F79C-65CB-4FD3-8AEE-AAC93A11CF7B}"/>
              </a:ext>
            </a:extLst>
          </p:cNvPr>
          <p:cNvSpPr txBox="1"/>
          <p:nvPr/>
        </p:nvSpPr>
        <p:spPr>
          <a:xfrm>
            <a:off x="710881" y="3684588"/>
            <a:ext cx="5531300" cy="224676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30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30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this.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20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 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10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01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成员变量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BF4EE77-1B5F-4C2B-86F0-AD9C9CF30DEF}"/>
              </a:ext>
            </a:extLst>
          </p:cNvPr>
          <p:cNvSpPr txBox="1"/>
          <p:nvPr/>
        </p:nvSpPr>
        <p:spPr>
          <a:xfrm>
            <a:off x="710880" y="1635973"/>
            <a:ext cx="7762875" cy="7952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：调用本类成员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：调用父类成员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97653E6-30BC-462E-97BF-943447C84C86}"/>
              </a:ext>
            </a:extLst>
          </p:cNvPr>
          <p:cNvSpPr txBox="1"/>
          <p:nvPr/>
        </p:nvSpPr>
        <p:spPr>
          <a:xfrm>
            <a:off x="710880" y="2852738"/>
            <a:ext cx="2159000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D7F79C-65CB-4FD3-8AEE-AAC93A11CF7B}"/>
              </a:ext>
            </a:extLst>
          </p:cNvPr>
          <p:cNvSpPr txBox="1"/>
          <p:nvPr/>
        </p:nvSpPr>
        <p:spPr>
          <a:xfrm>
            <a:off x="710881" y="3684588"/>
            <a:ext cx="5531300" cy="224676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20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method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30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30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this.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20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super.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      </a:t>
            </a: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// 10</a:t>
            </a:r>
            <a:b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1D8C13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4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63C905-A2A0-4E9B-A32C-17A2DAEFD4E8}"/>
              </a:ext>
            </a:extLst>
          </p:cNvPr>
          <p:cNvSpPr txBox="1"/>
          <p:nvPr/>
        </p:nvSpPr>
        <p:spPr>
          <a:xfrm>
            <a:off x="710880" y="1635973"/>
            <a:ext cx="5724644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思考：子类继承了父类之后，是否可以自己继续定义方法？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9AFD051-B395-4C1D-A823-4E439ED5E74D}"/>
              </a:ext>
            </a:extLst>
          </p:cNvPr>
          <p:cNvSpPr txBox="1"/>
          <p:nvPr/>
        </p:nvSpPr>
        <p:spPr>
          <a:xfrm>
            <a:off x="710880" y="2347524"/>
            <a:ext cx="5385120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 {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lang="zh-CN" altLang="zh-CN" sz="16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6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父类的方法</a:t>
            </a:r>
            <a:endParaRPr lang="en-US" altLang="zh-CN" sz="1600" dirty="0">
              <a:solidFill>
                <a:srgbClr val="1D8C13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6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6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父类</a:t>
            </a:r>
            <a:r>
              <a:rPr lang="en-US" altLang="zh-CN" sz="16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method...</a:t>
            </a:r>
            <a:r>
              <a:rPr lang="zh-CN" altLang="zh-CN" sz="16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C6EA90B-3977-499D-B41A-F8A988564E73}"/>
              </a:ext>
            </a:extLst>
          </p:cNvPr>
          <p:cNvSpPr txBox="1"/>
          <p:nvPr/>
        </p:nvSpPr>
        <p:spPr>
          <a:xfrm>
            <a:off x="710880" y="4094531"/>
            <a:ext cx="5385120" cy="13234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Zi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show() {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lang="zh-CN" altLang="zh-CN" sz="16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6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子类自己的方法</a:t>
            </a:r>
            <a:r>
              <a:rPr lang="en-US" altLang="zh-CN" sz="1600" dirty="0">
                <a:solidFill>
                  <a:srgbClr val="1D8C1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???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5450ED4-8544-4EC6-B2C6-DE2B9F3917CE}"/>
              </a:ext>
            </a:extLst>
          </p:cNvPr>
          <p:cNvSpPr txBox="1"/>
          <p:nvPr/>
        </p:nvSpPr>
        <p:spPr>
          <a:xfrm>
            <a:off x="6435524" y="4094531"/>
            <a:ext cx="5385120" cy="13234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Zi 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 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 {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6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6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</a:t>
            </a:r>
            <a:r>
              <a:rPr lang="en-US" altLang="zh-CN" sz="160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method...</a:t>
            </a:r>
            <a:r>
              <a:rPr lang="zh-CN" altLang="zh-CN" sz="16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1E50E3B-46BF-487A-94E2-5E0E3DCD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902" y="2073550"/>
            <a:ext cx="1573212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3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6DC8080-29C2-8939-CCED-4BA32E83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693694"/>
            <a:ext cx="10940313" cy="4667007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3A0109C-AF09-4FBB-EB01-180FE65DC5B8}"/>
              </a:ext>
            </a:extLst>
          </p:cNvPr>
          <p:cNvSpPr/>
          <p:nvPr/>
        </p:nvSpPr>
        <p:spPr>
          <a:xfrm>
            <a:off x="8016241" y="2147586"/>
            <a:ext cx="2560320" cy="32567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DD54232-C26A-CAD8-6E1E-38B4EEA0521B}"/>
              </a:ext>
            </a:extLst>
          </p:cNvPr>
          <p:cNvSpPr/>
          <p:nvPr/>
        </p:nvSpPr>
        <p:spPr>
          <a:xfrm>
            <a:off x="4693920" y="2147586"/>
            <a:ext cx="2559600" cy="32567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1D4ED6-770D-39A4-1716-310F27BB1EB8}"/>
              </a:ext>
            </a:extLst>
          </p:cNvPr>
          <p:cNvSpPr/>
          <p:nvPr/>
        </p:nvSpPr>
        <p:spPr>
          <a:xfrm>
            <a:off x="1575369" y="2147586"/>
            <a:ext cx="2559600" cy="325670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5851802E-6EB6-211B-1289-7BD44251A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zh-TW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15B82B-E554-F88F-7A05-E51E689D7CE5}"/>
              </a:ext>
            </a:extLst>
          </p:cNvPr>
          <p:cNvSpPr txBox="1"/>
          <p:nvPr/>
        </p:nvSpPr>
        <p:spPr>
          <a:xfrm>
            <a:off x="3850217" y="836085"/>
            <a:ext cx="592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23ECAC-9037-45D6-9039-6F10F5175AC6}"/>
              </a:ext>
            </a:extLst>
          </p:cNvPr>
          <p:cNvSpPr txBox="1"/>
          <p:nvPr/>
        </p:nvSpPr>
        <p:spPr>
          <a:xfrm>
            <a:off x="2011358" y="2705069"/>
            <a:ext cx="255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static </a:t>
            </a:r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关键字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D98836-1DB6-22A9-5FDC-AE0CE2F49DBF}"/>
              </a:ext>
            </a:extLst>
          </p:cNvPr>
          <p:cNvSpPr txBox="1"/>
          <p:nvPr/>
        </p:nvSpPr>
        <p:spPr>
          <a:xfrm>
            <a:off x="2011359" y="3451518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继承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DD1892-3EA6-39D4-561C-6C242009896D}"/>
              </a:ext>
            </a:extLst>
          </p:cNvPr>
          <p:cNvSpPr txBox="1"/>
          <p:nvPr/>
        </p:nvSpPr>
        <p:spPr>
          <a:xfrm>
            <a:off x="2011359" y="4161322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final </a:t>
            </a:r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关键字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603F16-77D6-F79F-812E-A4AC09B4DE1A}"/>
              </a:ext>
            </a:extLst>
          </p:cNvPr>
          <p:cNvSpPr txBox="1"/>
          <p:nvPr/>
        </p:nvSpPr>
        <p:spPr>
          <a:xfrm>
            <a:off x="5371069" y="2705069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抽象类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353A30-1B58-325D-BB6A-1D9B36BF838E}"/>
              </a:ext>
            </a:extLst>
          </p:cNvPr>
          <p:cNvSpPr txBox="1"/>
          <p:nvPr/>
        </p:nvSpPr>
        <p:spPr>
          <a:xfrm>
            <a:off x="5371069" y="3451518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413913-7293-66E5-9059-0C3A5EFFBECB}"/>
              </a:ext>
            </a:extLst>
          </p:cNvPr>
          <p:cNvSpPr txBox="1"/>
          <p:nvPr/>
        </p:nvSpPr>
        <p:spPr>
          <a:xfrm>
            <a:off x="5371069" y="4161322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多态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60EA7B-6102-04EA-CF40-0EE769101996}"/>
              </a:ext>
            </a:extLst>
          </p:cNvPr>
          <p:cNvSpPr txBox="1"/>
          <p:nvPr/>
        </p:nvSpPr>
        <p:spPr>
          <a:xfrm>
            <a:off x="8272936" y="2705069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代码块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82527-1BD3-0751-F2FB-D5284327124C}"/>
              </a:ext>
            </a:extLst>
          </p:cNvPr>
          <p:cNvSpPr txBox="1"/>
          <p:nvPr/>
        </p:nvSpPr>
        <p:spPr>
          <a:xfrm>
            <a:off x="8272936" y="3451518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内部类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08939A-8BEF-29AC-E6E1-A5E6CCF04D5D}"/>
              </a:ext>
            </a:extLst>
          </p:cNvPr>
          <p:cNvSpPr txBox="1"/>
          <p:nvPr/>
        </p:nvSpPr>
        <p:spPr>
          <a:xfrm>
            <a:off x="8272936" y="4161322"/>
            <a:ext cx="188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Lambda</a:t>
            </a:r>
            <a:r>
              <a:rPr lang="zh-CN" altLang="en-US" sz="24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表达式</a:t>
            </a:r>
            <a:endParaRPr lang="en-US" altLang="zh-CN" sz="2400" dirty="0">
              <a:solidFill>
                <a:srgbClr val="F9F9F9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06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在继承体系中，子类可以继承到父类的方法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有时子类并不想原封不动地继承父类的方法，而是想作一定的修改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这就需要采用方法的重写，方法重写又称方法覆盖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44A6A5-05C9-43D1-A262-44ADA66E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45" y="3429000"/>
            <a:ext cx="2039736" cy="24556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EBC27B-9449-4706-8765-F3EF0334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62" y="4044791"/>
            <a:ext cx="1626279" cy="183985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C861BF-4B3C-4EE4-B58D-74D1B8147155}"/>
              </a:ext>
            </a:extLst>
          </p:cNvPr>
          <p:cNvSpPr/>
          <p:nvPr/>
        </p:nvSpPr>
        <p:spPr>
          <a:xfrm>
            <a:off x="2827176" y="3051110"/>
            <a:ext cx="1626279" cy="55983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捉羊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8980380-6D66-4297-BB4E-36903998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07" y="42665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A90D63-5CB6-43D6-A064-5BC61B05C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123" y="3947415"/>
            <a:ext cx="2234719" cy="2248446"/>
          </a:xfrm>
          <a:prstGeom prst="rect">
            <a:avLst/>
          </a:prstGeom>
        </p:spPr>
      </p:pic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B0836BB4-FC5A-4F9A-827F-C55B20990A6C}"/>
              </a:ext>
            </a:extLst>
          </p:cNvPr>
          <p:cNvSpPr/>
          <p:nvPr/>
        </p:nvSpPr>
        <p:spPr>
          <a:xfrm>
            <a:off x="6727371" y="2985325"/>
            <a:ext cx="2491274" cy="1059466"/>
          </a:xfrm>
          <a:prstGeom prst="wedgeEllipseCallout">
            <a:avLst>
              <a:gd name="adj1" fmla="val 30478"/>
              <a:gd name="adj2" fmla="val 6161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父亲，时代变了</a:t>
            </a:r>
          </a:p>
        </p:txBody>
      </p:sp>
    </p:spTree>
    <p:extLst>
      <p:ext uri="{BB962C8B-B14F-4D97-AF65-F5344CB8AC3E}">
        <p14:creationId xmlns:p14="http://schemas.microsoft.com/office/powerpoint/2010/main" val="6083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子类重写父类方法，需要保证方法声明完全一致（方法名，参数，返回值类型需要保持一致）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B35D9DBA-CFE2-53CF-429D-001601EEAEAF}"/>
              </a:ext>
            </a:extLst>
          </p:cNvPr>
          <p:cNvSpPr txBox="1"/>
          <p:nvPr/>
        </p:nvSpPr>
        <p:spPr>
          <a:xfrm>
            <a:off x="710880" y="2376109"/>
            <a:ext cx="8927642" cy="79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能够独立识别出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方法是不是重写的方法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@Override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6EBDDDD-D46F-C21B-3F17-401FB3698067}"/>
              </a:ext>
            </a:extLst>
          </p:cNvPr>
          <p:cNvSpPr txBox="1"/>
          <p:nvPr/>
        </p:nvSpPr>
        <p:spPr>
          <a:xfrm>
            <a:off x="710879" y="3482559"/>
            <a:ext cx="10588491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2: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清楚方法重写的使用场景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当子类需要父类的方法, 但是觉得父类的方法逻辑不好 (修改 | 增强)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	</a:t>
            </a: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就可以对父类的方法进行重写</a:t>
            </a:r>
            <a:endParaRPr lang="zh-CN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0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成员方法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4F3A44-9F41-43AD-9339-2BD2EE66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377" y="2267989"/>
            <a:ext cx="5740824" cy="70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69875" indent="-2698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父类中私有方法不能被重写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9875" indent="-26987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子类重写父类方法时，访问权限必须大于等于父类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三角形 9">
            <a:extLst>
              <a:ext uri="{FF2B5EF4-FFF2-40B4-BE49-F238E27FC236}">
                <a16:creationId xmlns:a16="http://schemas.microsoft.com/office/drawing/2014/main" id="{537CB563-A539-4C19-AE0E-E4159AD7547A}"/>
              </a:ext>
            </a:extLst>
          </p:cNvPr>
          <p:cNvSpPr/>
          <p:nvPr/>
        </p:nvSpPr>
        <p:spPr>
          <a:xfrm rot="2651319">
            <a:off x="717495" y="2177293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6D75D8-6774-4DF9-B32B-35AF71984FD2}"/>
              </a:ext>
            </a:extLst>
          </p:cNvPr>
          <p:cNvSpPr/>
          <p:nvPr/>
        </p:nvSpPr>
        <p:spPr>
          <a:xfrm>
            <a:off x="810809" y="1820711"/>
            <a:ext cx="5983392" cy="1351698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5DD720-253B-4E28-A926-17C6FC78632B}"/>
              </a:ext>
            </a:extLst>
          </p:cNvPr>
          <p:cNvSpPr/>
          <p:nvPr/>
        </p:nvSpPr>
        <p:spPr>
          <a:xfrm>
            <a:off x="710881" y="189318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0B7B7CA-5876-405A-9EB8-715F1BF0ECEA}"/>
              </a:ext>
            </a:extLst>
          </p:cNvPr>
          <p:cNvGraphicFramePr>
            <a:graphicFrameLocks noGrp="1"/>
          </p:cNvGraphicFramePr>
          <p:nvPr/>
        </p:nvGraphicFramePr>
        <p:xfrm>
          <a:off x="7538181" y="1820710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权限修饰符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private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(default)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protected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public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6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权限修饰符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0B7B7CA-5876-405A-9EB8-715F1BF0ECEA}"/>
              </a:ext>
            </a:extLst>
          </p:cNvPr>
          <p:cNvGraphicFramePr>
            <a:graphicFrameLocks noGrp="1"/>
          </p:cNvGraphicFramePr>
          <p:nvPr/>
        </p:nvGraphicFramePr>
        <p:xfrm>
          <a:off x="776195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权限修饰符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private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(default)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protected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public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04112EE-1D46-4613-987E-1B8C8CDE4DA7}"/>
              </a:ext>
            </a:extLst>
          </p:cNvPr>
          <p:cNvGraphicFramePr>
            <a:graphicFrameLocks noGrp="1"/>
          </p:cNvGraphicFramePr>
          <p:nvPr/>
        </p:nvGraphicFramePr>
        <p:xfrm>
          <a:off x="2546093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同一个类中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345604-51CC-4DA2-AA21-9F6C50CDD523}"/>
              </a:ext>
            </a:extLst>
          </p:cNvPr>
          <p:cNvGraphicFramePr>
            <a:graphicFrameLocks noGrp="1"/>
          </p:cNvGraphicFramePr>
          <p:nvPr/>
        </p:nvGraphicFramePr>
        <p:xfrm>
          <a:off x="4315991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同一个包中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E6DB358-D999-45CA-908E-02376658411F}"/>
              </a:ext>
            </a:extLst>
          </p:cNvPr>
          <p:cNvGraphicFramePr>
            <a:graphicFrameLocks noGrp="1"/>
          </p:cNvGraphicFramePr>
          <p:nvPr/>
        </p:nvGraphicFramePr>
        <p:xfrm>
          <a:off x="6085889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不同包的子类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70A756-1895-46EF-A400-22089E49193D}"/>
              </a:ext>
            </a:extLst>
          </p:cNvPr>
          <p:cNvGraphicFramePr>
            <a:graphicFrameLocks noGrp="1"/>
          </p:cNvGraphicFramePr>
          <p:nvPr/>
        </p:nvGraphicFramePr>
        <p:xfrm>
          <a:off x="7855786" y="2114685"/>
          <a:ext cx="2538515" cy="2628629"/>
        </p:xfrm>
        <a:graphic>
          <a:graphicData uri="http://schemas.openxmlformats.org/drawingml/2006/table">
            <a:tbl>
              <a:tblPr/>
              <a:tblGrid>
                <a:gridCol w="2538515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不同包的无关类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721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权限修饰符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0B7B7CA-5876-405A-9EB8-715F1BF0ECEA}"/>
              </a:ext>
            </a:extLst>
          </p:cNvPr>
          <p:cNvGraphicFramePr>
            <a:graphicFrameLocks noGrp="1"/>
          </p:cNvGraphicFramePr>
          <p:nvPr/>
        </p:nvGraphicFramePr>
        <p:xfrm>
          <a:off x="776195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权限修饰符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private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(default)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protected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public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04112EE-1D46-4613-987E-1B8C8CDE4DA7}"/>
              </a:ext>
            </a:extLst>
          </p:cNvPr>
          <p:cNvGraphicFramePr>
            <a:graphicFrameLocks noGrp="1"/>
          </p:cNvGraphicFramePr>
          <p:nvPr/>
        </p:nvGraphicFramePr>
        <p:xfrm>
          <a:off x="2546093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同一个类中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345604-51CC-4DA2-AA21-9F6C50CDD523}"/>
              </a:ext>
            </a:extLst>
          </p:cNvPr>
          <p:cNvGraphicFramePr>
            <a:graphicFrameLocks noGrp="1"/>
          </p:cNvGraphicFramePr>
          <p:nvPr/>
        </p:nvGraphicFramePr>
        <p:xfrm>
          <a:off x="4315991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同一个包中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E6DB358-D999-45CA-908E-02376658411F}"/>
              </a:ext>
            </a:extLst>
          </p:cNvPr>
          <p:cNvGraphicFramePr>
            <a:graphicFrameLocks noGrp="1"/>
          </p:cNvGraphicFramePr>
          <p:nvPr/>
        </p:nvGraphicFramePr>
        <p:xfrm>
          <a:off x="6085889" y="2114685"/>
          <a:ext cx="1769898" cy="2628629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不同包的子类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70A756-1895-46EF-A400-22089E49193D}"/>
              </a:ext>
            </a:extLst>
          </p:cNvPr>
          <p:cNvGraphicFramePr>
            <a:graphicFrameLocks noGrp="1"/>
          </p:cNvGraphicFramePr>
          <p:nvPr/>
        </p:nvGraphicFramePr>
        <p:xfrm>
          <a:off x="7855786" y="2114685"/>
          <a:ext cx="2538515" cy="2628629"/>
        </p:xfrm>
        <a:graphic>
          <a:graphicData uri="http://schemas.openxmlformats.org/drawingml/2006/table">
            <a:tbl>
              <a:tblPr/>
              <a:tblGrid>
                <a:gridCol w="2538515">
                  <a:extLst>
                    <a:ext uri="{9D8B030D-6E8A-4147-A177-3AD203B41FA5}">
                      <a16:colId xmlns:a16="http://schemas.microsoft.com/office/drawing/2014/main" val="1488295056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不同包的无关类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11345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3758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096109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44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671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Java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中继承的特点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E7E9B9-778D-4BCD-B1EB-F9B3E2C87108}"/>
              </a:ext>
            </a:extLst>
          </p:cNvPr>
          <p:cNvSpPr txBox="1"/>
          <p:nvPr/>
        </p:nvSpPr>
        <p:spPr>
          <a:xfrm>
            <a:off x="710880" y="1635973"/>
            <a:ext cx="51635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Java只支持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多层继承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55352-DE60-491C-97CF-89EE58CC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17" y="4526102"/>
            <a:ext cx="1620997" cy="1814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152AE-1B99-4C52-B884-8CBCC7C9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11" y="3469971"/>
            <a:ext cx="2213992" cy="2827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6C3C47-81F1-41E7-8789-2CFD0C4C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394" y="2179572"/>
            <a:ext cx="4812423" cy="20378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2B7AD2-9022-4A76-AC4D-D1CFA5110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93" y="2789853"/>
            <a:ext cx="2598267" cy="312806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32E0EF-294D-44BC-BA22-9B9CC5B20CEE}"/>
              </a:ext>
            </a:extLst>
          </p:cNvPr>
          <p:cNvSpPr txBox="1"/>
          <p:nvPr/>
        </p:nvSpPr>
        <p:spPr>
          <a:xfrm>
            <a:off x="1743120" y="2383695"/>
            <a:ext cx="4988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2E007D-708A-40E4-9156-93E67D448F89}"/>
              </a:ext>
            </a:extLst>
          </p:cNvPr>
          <p:cNvSpPr txBox="1"/>
          <p:nvPr/>
        </p:nvSpPr>
        <p:spPr>
          <a:xfrm>
            <a:off x="3982183" y="5222027"/>
            <a:ext cx="4988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DFBF69-57F7-4B26-B4B0-34440ED7A558}"/>
              </a:ext>
            </a:extLst>
          </p:cNvPr>
          <p:cNvSpPr txBox="1"/>
          <p:nvPr/>
        </p:nvSpPr>
        <p:spPr>
          <a:xfrm>
            <a:off x="8696977" y="5838689"/>
            <a:ext cx="4988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7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Java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中继承的特点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E7E9B9-778D-4BCD-B1EB-F9B3E2C87108}"/>
              </a:ext>
            </a:extLst>
          </p:cNvPr>
          <p:cNvSpPr txBox="1"/>
          <p:nvPr/>
        </p:nvSpPr>
        <p:spPr>
          <a:xfrm>
            <a:off x="710880" y="1635973"/>
            <a:ext cx="51635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Java只支持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多层继承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67BD72-7AEB-4C56-8A2C-DF42CB26BA96}"/>
              </a:ext>
            </a:extLst>
          </p:cNvPr>
          <p:cNvSpPr txBox="1"/>
          <p:nvPr/>
        </p:nvSpPr>
        <p:spPr>
          <a:xfrm>
            <a:off x="1093435" y="2153229"/>
            <a:ext cx="211468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为什么不支持多继承</a:t>
            </a:r>
            <a:r>
              <a:rPr lang="en-US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CF08F-1AFE-4E30-87DD-CED847FE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8" y="3973149"/>
            <a:ext cx="1460539" cy="18649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3945C-0AA3-4602-8DAC-2CB2F827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88" y="1744687"/>
            <a:ext cx="1556893" cy="22124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208491-47E3-4C21-93DE-0064052A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974967" y="5056210"/>
            <a:ext cx="1182346" cy="1563748"/>
          </a:xfrm>
          <a:prstGeom prst="rect">
            <a:avLst/>
          </a:prstGeom>
        </p:spPr>
      </p:pic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95077932-7F91-492F-9974-BDE394378BDE}"/>
              </a:ext>
            </a:extLst>
          </p:cNvPr>
          <p:cNvSpPr/>
          <p:nvPr/>
        </p:nvSpPr>
        <p:spPr>
          <a:xfrm>
            <a:off x="2082583" y="3175296"/>
            <a:ext cx="4833383" cy="1495202"/>
          </a:xfrm>
          <a:prstGeom prst="wedgeEllipseCallout">
            <a:avLst>
              <a:gd name="adj1" fmla="val -49066"/>
              <a:gd name="adj2" fmla="val 358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父类A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复习数学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E0D23A7F-3A8C-40F9-98A6-20E7093E2685}"/>
              </a:ext>
            </a:extLst>
          </p:cNvPr>
          <p:cNvSpPr/>
          <p:nvPr/>
        </p:nvSpPr>
        <p:spPr>
          <a:xfrm>
            <a:off x="5276034" y="1813247"/>
            <a:ext cx="4833383" cy="1495202"/>
          </a:xfrm>
          <a:prstGeom prst="wedgeEllipseCallout">
            <a:avLst>
              <a:gd name="adj1" fmla="val 52282"/>
              <a:gd name="adj2" fmla="val 2277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复习语文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E4D4B0-BE23-489B-8260-B38260E06DE0}"/>
              </a:ext>
            </a:extLst>
          </p:cNvPr>
          <p:cNvSpPr txBox="1"/>
          <p:nvPr/>
        </p:nvSpPr>
        <p:spPr>
          <a:xfrm>
            <a:off x="7680598" y="4411022"/>
            <a:ext cx="331152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子类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父类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父类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B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A1A5BCA-7135-4B82-A5FF-FBDD8574469F}"/>
              </a:ext>
            </a:extLst>
          </p:cNvPr>
          <p:cNvSpPr txBox="1"/>
          <p:nvPr/>
        </p:nvSpPr>
        <p:spPr>
          <a:xfrm>
            <a:off x="2388323" y="5016695"/>
            <a:ext cx="5066836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 z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z.method();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复习啥？懵了！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5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8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Java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中继承的特点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E7E9B9-778D-4BCD-B1EB-F9B3E2C87108}"/>
              </a:ext>
            </a:extLst>
          </p:cNvPr>
          <p:cNvSpPr txBox="1"/>
          <p:nvPr/>
        </p:nvSpPr>
        <p:spPr>
          <a:xfrm>
            <a:off x="710880" y="1635973"/>
            <a:ext cx="51635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Java只支持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多继承</a:t>
            </a:r>
            <a:r>
              <a:rPr lang="zh-CN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，但支持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多层继承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67BD72-7AEB-4C56-8A2C-DF42CB26BA96}"/>
              </a:ext>
            </a:extLst>
          </p:cNvPr>
          <p:cNvSpPr txBox="1"/>
          <p:nvPr/>
        </p:nvSpPr>
        <p:spPr>
          <a:xfrm>
            <a:off x="1093435" y="2153229"/>
            <a:ext cx="19127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为啥多层继承可以</a:t>
            </a:r>
            <a:r>
              <a:rPr lang="en-US" altLang="zh-CN" sz="1600" dirty="0">
                <a:solidFill>
                  <a:srgbClr val="33333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endParaRPr lang="zh-CN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CF08F-1AFE-4E30-87DD-CED847FE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8" y="3973149"/>
            <a:ext cx="1460539" cy="18649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208491-47E3-4C21-93DE-0064052A8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74967" y="5056210"/>
            <a:ext cx="1182346" cy="1563748"/>
          </a:xfrm>
          <a:prstGeom prst="rect">
            <a:avLst/>
          </a:prstGeom>
        </p:spPr>
      </p:pic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95077932-7F91-492F-9974-BDE394378BDE}"/>
              </a:ext>
            </a:extLst>
          </p:cNvPr>
          <p:cNvSpPr/>
          <p:nvPr/>
        </p:nvSpPr>
        <p:spPr>
          <a:xfrm>
            <a:off x="2082583" y="3175296"/>
            <a:ext cx="4833383" cy="1495202"/>
          </a:xfrm>
          <a:prstGeom prst="wedgeEllipseCallout">
            <a:avLst>
              <a:gd name="adj1" fmla="val -49066"/>
              <a:gd name="adj2" fmla="val 3587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复习数学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E0D23A7F-3A8C-40F9-98A6-20E7093E2685}"/>
              </a:ext>
            </a:extLst>
          </p:cNvPr>
          <p:cNvSpPr/>
          <p:nvPr/>
        </p:nvSpPr>
        <p:spPr>
          <a:xfrm>
            <a:off x="5276034" y="1813247"/>
            <a:ext cx="4833383" cy="1495202"/>
          </a:xfrm>
          <a:prstGeom prst="wedgeEllipseCallout">
            <a:avLst>
              <a:gd name="adj1" fmla="val 52282"/>
              <a:gd name="adj2" fmla="val 2277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method(){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System.</a:t>
            </a:r>
            <a:r>
              <a:rPr lang="zh-CN" altLang="zh-CN" sz="1200" b="1" i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复习抓羊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E4D4B0-BE23-489B-8260-B38260E06DE0}"/>
              </a:ext>
            </a:extLst>
          </p:cNvPr>
          <p:cNvSpPr txBox="1"/>
          <p:nvPr/>
        </p:nvSpPr>
        <p:spPr>
          <a:xfrm>
            <a:off x="7680598" y="4411022"/>
            <a:ext cx="331152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zh-CN" altLang="zh-CN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b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200" dirty="0">
              <a:latin typeface="Consolas" panose="020B0609020204030204" pitchFamily="49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A1A5BCA-7135-4B82-A5FF-FBDD8574469F}"/>
              </a:ext>
            </a:extLst>
          </p:cNvPr>
          <p:cNvSpPr txBox="1"/>
          <p:nvPr/>
        </p:nvSpPr>
        <p:spPr>
          <a:xfrm>
            <a:off x="2388323" y="5016695"/>
            <a:ext cx="5066836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C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c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.method();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复习数学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A14BB4-3FB0-48EF-A875-89304FE3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33084" y="1974018"/>
            <a:ext cx="1848458" cy="22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构造方法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问题：构造方法能否被继承？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9F95075-5AFF-43C0-8150-D357BF8581CB}"/>
              </a:ext>
            </a:extLst>
          </p:cNvPr>
          <p:cNvSpPr txBox="1"/>
          <p:nvPr/>
        </p:nvSpPr>
        <p:spPr>
          <a:xfrm>
            <a:off x="776195" y="2246661"/>
            <a:ext cx="3291952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Fu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9859598-D43C-482A-B986-FF8119C55F39}"/>
              </a:ext>
            </a:extLst>
          </p:cNvPr>
          <p:cNvSpPr txBox="1"/>
          <p:nvPr/>
        </p:nvSpPr>
        <p:spPr>
          <a:xfrm>
            <a:off x="776195" y="3623509"/>
            <a:ext cx="4141038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C784F-18B6-47B4-B12E-962C2E90D1A8}"/>
              </a:ext>
            </a:extLst>
          </p:cNvPr>
          <p:cNvSpPr txBox="1"/>
          <p:nvPr/>
        </p:nvSpPr>
        <p:spPr>
          <a:xfrm>
            <a:off x="1169696" y="2462104"/>
            <a:ext cx="3582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Fu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8B90A48-4FB1-4E7D-9F6B-8608F6FDC1B2}"/>
              </a:ext>
            </a:extLst>
          </p:cNvPr>
          <p:cNvSpPr/>
          <p:nvPr/>
        </p:nvSpPr>
        <p:spPr>
          <a:xfrm>
            <a:off x="776195" y="5179255"/>
            <a:ext cx="4581331" cy="73866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子类需要自己手动编写构造方法</a:t>
            </a:r>
          </a:p>
        </p:txBody>
      </p:sp>
    </p:spTree>
    <p:extLst>
      <p:ext uri="{BB962C8B-B14F-4D97-AF65-F5344CB8AC3E}">
        <p14:creationId xmlns:p14="http://schemas.microsoft.com/office/powerpoint/2010/main" val="20608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1.45833E-6 0.2048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3" grpId="0" animBg="1"/>
      <p:bldP spid="7" grpId="0"/>
      <p:bldP spid="7" grpId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构造方法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问题：子类在初始化之前，是否需要先完成父类的初始化？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47164E2-2A5E-4324-A161-1E34B8D5AF30}"/>
              </a:ext>
            </a:extLst>
          </p:cNvPr>
          <p:cNvSpPr txBox="1"/>
          <p:nvPr/>
        </p:nvSpPr>
        <p:spPr>
          <a:xfrm>
            <a:off x="776195" y="2246661"/>
            <a:ext cx="3291952" cy="73866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62397E8-D6AC-46B9-B4C7-753E39C23A85}"/>
              </a:ext>
            </a:extLst>
          </p:cNvPr>
          <p:cNvSpPr txBox="1"/>
          <p:nvPr/>
        </p:nvSpPr>
        <p:spPr>
          <a:xfrm>
            <a:off x="776195" y="3319682"/>
            <a:ext cx="4141038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Zi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Fu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zh-CN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Zi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.println(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super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num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EF9B52E1-5259-4FC4-BBED-334C861BD985}"/>
              </a:ext>
            </a:extLst>
          </p:cNvPr>
          <p:cNvSpPr/>
          <p:nvPr/>
        </p:nvSpPr>
        <p:spPr>
          <a:xfrm>
            <a:off x="3946850" y="2985324"/>
            <a:ext cx="3125754" cy="824987"/>
          </a:xfrm>
          <a:prstGeom prst="wedgeEllipseCallout">
            <a:avLst>
              <a:gd name="adj1" fmla="val -44850"/>
              <a:gd name="adj2" fmla="val 4335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爹！！！数据哪儿去了！</a:t>
            </a:r>
          </a:p>
        </p:txBody>
      </p:sp>
    </p:spTree>
    <p:extLst>
      <p:ext uri="{BB962C8B-B14F-4D97-AF65-F5344CB8AC3E}">
        <p14:creationId xmlns:p14="http://schemas.microsoft.com/office/powerpoint/2010/main" val="23919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5851802E-6EB6-211B-1289-7BD44251A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zh-TW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15B82B-E554-F88F-7A05-E51E689D7CE5}"/>
              </a:ext>
            </a:extLst>
          </p:cNvPr>
          <p:cNvSpPr txBox="1"/>
          <p:nvPr/>
        </p:nvSpPr>
        <p:spPr>
          <a:xfrm>
            <a:off x="3850217" y="836085"/>
            <a:ext cx="592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2" name="图片 4">
            <a:extLst>
              <a:ext uri="{FF2B5EF4-FFF2-40B4-BE49-F238E27FC236}">
                <a16:creationId xmlns:a16="http://schemas.microsoft.com/office/drawing/2014/main" id="{D1B51507-A053-0011-569C-C989D824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78" y="1281712"/>
            <a:ext cx="4637617" cy="498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0246B2-0508-5502-82FC-7281391C5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95" y="2088161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A49620-8B8D-3B3B-DC29-78E645E88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44" y="2096628"/>
            <a:ext cx="908051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B27A92-0B00-E4C5-21CB-C105B0135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95" y="2096628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D595D8-6C9F-3631-B99C-4B29C44DD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29" y="3074528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23E202-FD4A-FB35-6729-3D05B749A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95" y="3074528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756D68-B41D-3C87-9CFA-23A315210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29" y="3057594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C06854-A574-208F-F369-C2C9B9427D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28" y="3072413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AF5EEF-0792-63E2-8745-AE64E40007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778" y="3995279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7F2569-3AC4-5284-D580-4B3EE5449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95" y="4007979"/>
            <a:ext cx="908049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2F284AD-2EEB-9587-FCAC-6BAFB3515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44" y="4027028"/>
            <a:ext cx="908051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0D579B2-E7D4-9C43-4FA6-22612986F9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62" y="4033379"/>
            <a:ext cx="910167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2B888FB-A938-95D1-863A-00A3B42241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29" y="4945661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1532F24-D8B3-9835-B0B6-54FE6B5143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95" y="4960479"/>
            <a:ext cx="908049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08F23F-8093-DEAA-6895-0FCA3B2705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62" y="4939313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6B3E50B-2A68-C853-47CF-A29C02337D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29" y="2090279"/>
            <a:ext cx="908049" cy="90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8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7513 0.282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14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8854 0.2780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1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08802 0.4175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20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8346 0.4145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20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26472 -0.2731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-13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2.5E-6 -0.138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18125 -0.270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1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892 -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2625 0.1370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6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17552 -0.1435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7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08685 -0.2826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-1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7487 0.1400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6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17708 -0.14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7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7291 -0.2789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139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17722 0.1335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构造方法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问题：子类在初始化之前，是否需要先完成父类的初始化？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4BCBD1D-AF98-401F-B831-D7A5FCF8BE89}"/>
              </a:ext>
            </a:extLst>
          </p:cNvPr>
          <p:cNvSpPr txBox="1"/>
          <p:nvPr/>
        </p:nvSpPr>
        <p:spPr>
          <a:xfrm>
            <a:off x="1632179" y="2320126"/>
            <a:ext cx="8927642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问题：子类是如何完成父类初始化的呢？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5BB69B3-DCA2-4FB3-81E3-94954F19D55A}"/>
              </a:ext>
            </a:extLst>
          </p:cNvPr>
          <p:cNvSpPr txBox="1"/>
          <p:nvPr/>
        </p:nvSpPr>
        <p:spPr>
          <a:xfrm>
            <a:off x="2532837" y="3018515"/>
            <a:ext cx="8927642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问题：什么方法是用于对象初始化的？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407C82B-B737-4229-8DC4-738C406FC0A6}"/>
              </a:ext>
            </a:extLst>
          </p:cNvPr>
          <p:cNvSpPr/>
          <p:nvPr/>
        </p:nvSpPr>
        <p:spPr>
          <a:xfrm>
            <a:off x="6251509" y="3608931"/>
            <a:ext cx="4040155" cy="92373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构造方法！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C96B9C-F529-44F2-8201-40884EA8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52" y="4477497"/>
            <a:ext cx="1725986" cy="1956118"/>
          </a:xfrm>
          <a:prstGeom prst="rect">
            <a:avLst/>
          </a:prstGeom>
        </p:spPr>
      </p:pic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19F592C5-9EB2-4D64-8223-D01C4DB02047}"/>
              </a:ext>
            </a:extLst>
          </p:cNvPr>
          <p:cNvSpPr/>
          <p:nvPr/>
        </p:nvSpPr>
        <p:spPr>
          <a:xfrm>
            <a:off x="2761862" y="3820886"/>
            <a:ext cx="3178630" cy="1558212"/>
          </a:xfrm>
          <a:prstGeom prst="cloudCallout">
            <a:avLst>
              <a:gd name="adj1" fmla="val -54069"/>
              <a:gd name="adj2" fmla="val 2551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子类只要有办法调用到父类的构造方法即可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AD2FB7B2-6B90-42ED-8D97-31B24595B3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0492" y="5097546"/>
            <a:ext cx="1496006" cy="14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继承中的成员访问特点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构造方法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0D63DA-D6FE-403A-916D-616495080B28}"/>
              </a:ext>
            </a:extLst>
          </p:cNvPr>
          <p:cNvSpPr txBox="1"/>
          <p:nvPr/>
        </p:nvSpPr>
        <p:spPr>
          <a:xfrm>
            <a:off x="710880" y="1638991"/>
            <a:ext cx="8927642" cy="79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在所有的构造方法中，都默认隐藏了一句话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super();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通过这句代码，来访问父类的空参构造方法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84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3EDA500-301A-4C7D-9D0D-28FDC90CE9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DEA9144-F6E1-4C35-A070-8F95E07A6B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学生类：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	成员变量：姓名，年龄，成绩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老师类：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	成员变量：姓名，年龄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483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0">
            <a:extLst>
              <a:ext uri="{FF2B5EF4-FFF2-40B4-BE49-F238E27FC236}">
                <a16:creationId xmlns:a16="http://schemas.microsoft.com/office/drawing/2014/main" id="{1D1096D9-F9D8-4C36-AF07-C8FD96ADAAC1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B8596A-3AA9-483E-AAC8-F5672CD056E3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TextBox 2">
              <a:extLst>
                <a:ext uri="{FF2B5EF4-FFF2-40B4-BE49-F238E27FC236}">
                  <a16:creationId xmlns:a16="http://schemas.microsoft.com/office/drawing/2014/main" id="{C479EB74-8EB4-4DD2-84E7-709275396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19" name="组合 13">
            <a:extLst>
              <a:ext uri="{FF2B5EF4-FFF2-40B4-BE49-F238E27FC236}">
                <a16:creationId xmlns:a16="http://schemas.microsoft.com/office/drawing/2014/main" id="{C1833FBF-53AC-4E44-941C-D60F653CF9E4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DE5A3E-6EF0-4250-A24A-8CB374C625C0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78051EE2-383F-4A8A-9757-5872C655A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3DD5EF7-CF27-49C0-B1FA-8817F2E7533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7AE280D-54F1-4D95-A39A-4EAA641D779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06542FC-3F19-45F1-A92B-1A30A868743F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3">
            <a:extLst>
              <a:ext uri="{FF2B5EF4-FFF2-40B4-BE49-F238E27FC236}">
                <a16:creationId xmlns:a16="http://schemas.microsoft.com/office/drawing/2014/main" id="{0C88CAE2-144B-4499-A893-651B1E77BB48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32867A-0131-495F-AF80-3B72EC53FD3E}"/>
              </a:ext>
            </a:extLst>
          </p:cNvPr>
          <p:cNvSpPr/>
          <p:nvPr/>
        </p:nvSpPr>
        <p:spPr>
          <a:xfrm>
            <a:off x="425451" y="2404533"/>
            <a:ext cx="543348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C1B58A4-64E5-4AA1-8136-DD8CCC05880B}"/>
              </a:ext>
            </a:extLst>
          </p:cNvPr>
          <p:cNvSpPr txBox="1"/>
          <p:nvPr/>
        </p:nvSpPr>
        <p:spPr>
          <a:xfrm>
            <a:off x="6017684" y="1411818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E14B1D2-02DF-40A3-8653-01C27DDE240A}"/>
              </a:ext>
            </a:extLst>
          </p:cNvPr>
          <p:cNvSpPr txBox="1"/>
          <p:nvPr/>
        </p:nvSpPr>
        <p:spPr>
          <a:xfrm>
            <a:off x="6017684" y="5683252"/>
            <a:ext cx="2209800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  <a:endParaRPr lang="en-US" altLang="zh-CN" sz="1400" b="1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0DADB517-CBA2-4F57-B47E-9B1829F1B956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603C07-23F8-44D2-A947-E22F15042AC8}"/>
              </a:ext>
            </a:extLst>
          </p:cNvPr>
          <p:cNvSpPr/>
          <p:nvPr/>
        </p:nvSpPr>
        <p:spPr>
          <a:xfrm>
            <a:off x="425451" y="2607733"/>
            <a:ext cx="543348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id="{3591E8E0-113D-4775-A9A5-E742C966A80B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</p:spTree>
    <p:extLst>
      <p:ext uri="{BB962C8B-B14F-4D97-AF65-F5344CB8AC3E}">
        <p14:creationId xmlns:p14="http://schemas.microsoft.com/office/powerpoint/2010/main" val="32290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1.38889E-6 0.6228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 animBg="1"/>
      <p:bldP spid="29" grpId="1" animBg="1"/>
      <p:bldP spid="30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32" name="组合 10">
            <a:extLst>
              <a:ext uri="{FF2B5EF4-FFF2-40B4-BE49-F238E27FC236}">
                <a16:creationId xmlns:a16="http://schemas.microsoft.com/office/drawing/2014/main" id="{25B7319B-35F2-42B7-9ACA-FA71B3EE937F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D958342-C04E-4604-874F-E3750CC537C7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4" name="TextBox 2">
              <a:extLst>
                <a:ext uri="{FF2B5EF4-FFF2-40B4-BE49-F238E27FC236}">
                  <a16:creationId xmlns:a16="http://schemas.microsoft.com/office/drawing/2014/main" id="{B95791A3-104B-4745-A320-A86E2DC22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35" name="组合 13">
            <a:extLst>
              <a:ext uri="{FF2B5EF4-FFF2-40B4-BE49-F238E27FC236}">
                <a16:creationId xmlns:a16="http://schemas.microsoft.com/office/drawing/2014/main" id="{ABCCFCC9-B294-41DD-BAE7-D06ECF359F27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84AD3C-A281-4425-A69A-3B3E89C9A84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7" name="TextBox 2">
              <a:extLst>
                <a:ext uri="{FF2B5EF4-FFF2-40B4-BE49-F238E27FC236}">
                  <a16:creationId xmlns:a16="http://schemas.microsoft.com/office/drawing/2014/main" id="{DF0D4E5D-C9CB-45D1-9888-909D1C92C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A096030-A99D-4F2A-8F6C-9D01764AC06C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5C1601C-3C2B-4BF7-BDD9-06565025AA44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B74E041-60A0-46EF-A838-F509AFE184BC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3">
            <a:extLst>
              <a:ext uri="{FF2B5EF4-FFF2-40B4-BE49-F238E27FC236}">
                <a16:creationId xmlns:a16="http://schemas.microsoft.com/office/drawing/2014/main" id="{55A50AA2-BAD9-4089-9C24-5A040D668B3E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108F0A5-D06F-4BDB-9F11-1DF43BE3366D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A203E554-F4D1-4CAC-B163-0406A0E1D434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070140C2-8EF8-4897-B865-662E89983963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999759E3-3C48-40DD-8BDB-A5D3008F9DD5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4659E59-FFDA-43F0-B2FE-791401E36C8D}"/>
              </a:ext>
            </a:extLst>
          </p:cNvPr>
          <p:cNvSpPr/>
          <p:nvPr/>
        </p:nvSpPr>
        <p:spPr>
          <a:xfrm>
            <a:off x="425451" y="4235451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7752A1AA-4145-46CC-8488-4F49AD70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1D37A91A-D587-409A-B996-705079215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6F27751-AF04-4E00-813C-883F7B68C279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1C82901-01F9-46B6-9977-9121FE89A725}"/>
              </a:ext>
            </a:extLst>
          </p:cNvPr>
          <p:cNvSpPr/>
          <p:nvPr/>
        </p:nvSpPr>
        <p:spPr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E4D8ED87-3497-4325-ADAC-BC7556B70A9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D565029-B9A6-4673-9529-B93C0BF19815}"/>
              </a:ext>
            </a:extLst>
          </p:cNvPr>
          <p:cNvSpPr/>
          <p:nvPr/>
        </p:nvSpPr>
        <p:spPr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3B52766-924E-4E7B-BBA7-4A9F000483BE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C9EEE23-6C22-4279-90FF-32FB63B0B41C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840B84BF-0184-48BB-AB2D-DA15F4D5644B}"/>
              </a:ext>
            </a:extLst>
          </p:cNvPr>
          <p:cNvSpPr txBox="1"/>
          <p:nvPr/>
        </p:nvSpPr>
        <p:spPr>
          <a:xfrm>
            <a:off x="6017684" y="740834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98FDFF2E-38BF-4E3C-8D00-017F60F96CDA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704C640F-C9D2-49EF-8E7C-4AD5E2E7D176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8" name="肘形连接符 7">
            <a:extLst>
              <a:ext uri="{FF2B5EF4-FFF2-40B4-BE49-F238E27FC236}">
                <a16:creationId xmlns:a16="http://schemas.microsoft.com/office/drawing/2014/main" id="{139FC9F1-17C4-43E9-AAA3-1F012A4613C1}"/>
              </a:ext>
            </a:extLst>
          </p:cNvPr>
          <p:cNvCxnSpPr/>
          <p:nvPr/>
        </p:nvCxnSpPr>
        <p:spPr>
          <a:xfrm>
            <a:off x="5338233" y="2675468"/>
            <a:ext cx="2305051" cy="196003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B0657F99-C791-4D70-9763-7A5A1BC617F5}"/>
              </a:ext>
            </a:extLst>
          </p:cNvPr>
          <p:cNvSpPr/>
          <p:nvPr/>
        </p:nvSpPr>
        <p:spPr>
          <a:xfrm>
            <a:off x="912285" y="4023785"/>
            <a:ext cx="1822449" cy="21590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D3AA8A4B-F557-4632-B01E-969415514645}"/>
              </a:ext>
            </a:extLst>
          </p:cNvPr>
          <p:cNvSpPr/>
          <p:nvPr/>
        </p:nvSpPr>
        <p:spPr>
          <a:xfrm>
            <a:off x="2548467" y="3731685"/>
            <a:ext cx="1483784" cy="35771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1" name="下箭头 34">
            <a:extLst>
              <a:ext uri="{FF2B5EF4-FFF2-40B4-BE49-F238E27FC236}">
                <a16:creationId xmlns:a16="http://schemas.microsoft.com/office/drawing/2014/main" id="{E5AA0598-8E2A-4F59-B418-8FFFB1CFBF2D}"/>
              </a:ext>
            </a:extLst>
          </p:cNvPr>
          <p:cNvSpPr/>
          <p:nvPr/>
        </p:nvSpPr>
        <p:spPr>
          <a:xfrm>
            <a:off x="3119968" y="4089400"/>
            <a:ext cx="385233" cy="77893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CFCD06BE-7643-4EE2-9203-789B6561D4B4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F18BCD8-D3D0-4466-8BE9-9DAC784865DA}"/>
              </a:ext>
            </a:extLst>
          </p:cNvPr>
          <p:cNvSpPr/>
          <p:nvPr/>
        </p:nvSpPr>
        <p:spPr>
          <a:xfrm>
            <a:off x="1610784" y="5171018"/>
            <a:ext cx="1989667" cy="41063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AB13E90-48F7-49EC-88E5-476C2E656AE7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28A1B7-1D62-4FD9-ADF5-08531AEC8E89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8DEDEBE-1F4E-447C-B982-302614EEAF0B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DD8828-2A25-4D83-9247-484A14BF1A7A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004A0B1-4FCB-4C7F-A0BD-C4698BBC71FB}"/>
              </a:ext>
            </a:extLst>
          </p:cNvPr>
          <p:cNvSpPr/>
          <p:nvPr/>
        </p:nvSpPr>
        <p:spPr>
          <a:xfrm>
            <a:off x="10416117" y="3843867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12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0.00091 0.49791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5" grpId="1" animBg="1"/>
      <p:bldP spid="55" grpId="2" animBg="1"/>
      <p:bldP spid="56" grpId="0" animBg="1"/>
      <p:bldP spid="57" grpId="0" animBg="1"/>
      <p:bldP spid="59" grpId="0" animBg="1"/>
      <p:bldP spid="59" grpId="1" animBg="1"/>
      <p:bldP spid="59" grpId="2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3" grpId="2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E58076E6-4201-44B7-A518-ED6EEC353295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E138B54-DA37-45A7-A544-C9B48BDD4FC6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AA8C793B-D2D8-488F-BB04-5DCFC4DEF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8A80867A-1F21-475F-A6A8-2F99443A705C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4A94AD-056A-44D8-BE97-A4E90843E097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CB8A2713-AD3C-4C4C-9AF0-5829F95F7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DA95767-20D0-4644-95A4-35B54A5BA361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C46C096-1A2B-4945-B6E3-CC736C65B70C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BB927C8-5B89-40E2-AEFE-109EE61AF4BB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C1276BF-DB73-4619-AB50-664C5263EE51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00AED4-5674-4A81-A9E2-32B5BD85E949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1661DFF-40EB-4ED1-A587-0DD038C97A30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786DC47-0CC7-4D26-9D8A-5F4737B5C17A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051BB2A-E1CF-4031-83AB-5B25F2666491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63A08C-1F42-41B6-8945-7A1ECD24F6B9}"/>
              </a:ext>
            </a:extLst>
          </p:cNvPr>
          <p:cNvSpPr/>
          <p:nvPr/>
        </p:nvSpPr>
        <p:spPr>
          <a:xfrm>
            <a:off x="425451" y="4455585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659FE322-3F49-4CB9-8DD8-7F514FB09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BA6A6EA-AEFF-4A71-A4BD-0CB115E24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D75577-6E5B-4C88-A0E8-B8F6E1A446E5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44553C1-AFB7-4BE7-BC97-B75FE3A794EF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3" name="组合 3">
            <a:extLst>
              <a:ext uri="{FF2B5EF4-FFF2-40B4-BE49-F238E27FC236}">
                <a16:creationId xmlns:a16="http://schemas.microsoft.com/office/drawing/2014/main" id="{F4B6BCEF-EB1C-4DE6-A346-90F82ED1C975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75C1805-0888-4EC7-BEB4-D24DF7FAA77B}"/>
                </a:ext>
              </a:extLst>
            </p:cNvPr>
            <p:cNvSpPr/>
            <p:nvPr/>
          </p:nvSpPr>
          <p:spPr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14CA51-559C-460B-9144-B9DFCC26E0F1}"/>
                </a:ext>
              </a:extLst>
            </p:cNvPr>
            <p:cNvSpPr/>
            <p:nvPr/>
          </p:nvSpPr>
          <p:spPr>
            <a:xfrm>
              <a:off x="7812088" y="209391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82E6671-6CC4-406F-BD5D-866F499CF133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D04368-1321-4028-B67D-20BE046409C7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829763DB-E6FF-46D1-9CC4-180553EA7257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0CD8CC-A513-4D24-B86A-817AC96E4E28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F73626-4556-42BF-92EC-FE47B7D8CD32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24FB591-0C0D-43F6-8075-E3DBC16B0CFF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B3F159-1106-42DC-8C29-02FA19BB515C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5BCA91-B3D6-424D-A91D-9A9903C0F9D2}"/>
              </a:ext>
            </a:extLst>
          </p:cNvPr>
          <p:cNvSpPr/>
          <p:nvPr/>
        </p:nvSpPr>
        <p:spPr>
          <a:xfrm>
            <a:off x="10416117" y="3843867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3E7AA93-479B-4003-8C9C-70136ACFAD4C}"/>
              </a:ext>
            </a:extLst>
          </p:cNvPr>
          <p:cNvSpPr/>
          <p:nvPr/>
        </p:nvSpPr>
        <p:spPr>
          <a:xfrm>
            <a:off x="1134534" y="5594351"/>
            <a:ext cx="427143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586889C2-4778-4045-BB13-7FB57CF398DE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E0E2072A-ED30-4670-8E15-DAD6963BEA30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6334E79-D0CF-426D-BD83-4C267C078C63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59E854F-BFB7-4159-BCDB-6380CFA20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4762D906-B332-49FC-B318-B203754CC62C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EB23F34-8F0A-4CBC-B039-C9C236B8D603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B8C66095-6A4B-419A-AA21-A1B49A7AE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E902BF5-E15B-4505-B1E9-6B003D1874FB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4D46B60-C6C7-4E26-A611-5B949E0047C9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068BC39-8CD7-4DF4-9315-E248C716A307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F5C68D15-B4EE-48C2-8009-B579C4579CD1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ED9A4D-81E0-4851-9EED-8D1BCD66F001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BC4AFCC-2C12-4DBB-97D7-0062FDA632C9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8721CEF-2250-4C7C-B2DE-8640A88FD0D7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3169822-B857-41B4-ABC0-BBBC3DCF045F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en-US" sz="12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4F5F56-B26E-433B-A9BF-4CE4264EA8B2}"/>
              </a:ext>
            </a:extLst>
          </p:cNvPr>
          <p:cNvSpPr/>
          <p:nvPr/>
        </p:nvSpPr>
        <p:spPr>
          <a:xfrm>
            <a:off x="425451" y="4455585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7C4FF9F-6DCB-410A-B13F-F6B9CAE0C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117C4E82-0A76-44B8-86B1-8289CFF5B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113A85-FAB7-44EC-91D5-969F1BF4AA73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00DE8C07-04F7-41E2-9DE9-EC79961DC0BF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3FEB8E-3650-4C8A-8D6C-1A240F39E494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7B92720-5666-47A2-864B-883C7DFA60B8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E0B96E2-3D55-4CA8-8BED-F247B0C40F1E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70DB9C0-5885-4699-9F47-93AB39A713E7}"/>
              </a:ext>
            </a:extLst>
          </p:cNvPr>
          <p:cNvSpPr/>
          <p:nvPr/>
        </p:nvSpPr>
        <p:spPr>
          <a:xfrm>
            <a:off x="1134534" y="5594351"/>
            <a:ext cx="427143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48B72457-9ADB-4F09-9D51-7D77018A4190}"/>
              </a:ext>
            </a:extLst>
          </p:cNvPr>
          <p:cNvSpPr txBox="1"/>
          <p:nvPr/>
        </p:nvSpPr>
        <p:spPr>
          <a:xfrm>
            <a:off x="6017684" y="9673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endParaRPr lang="en-US" altLang="zh-CN" sz="14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B2D7EF3-7633-4FB4-AFF3-9E46AFBC72AA}"/>
              </a:ext>
            </a:extLst>
          </p:cNvPr>
          <p:cNvSpPr txBox="1"/>
          <p:nvPr/>
        </p:nvSpPr>
        <p:spPr>
          <a:xfrm>
            <a:off x="6017684" y="30501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</a:t>
            </a:r>
          </a:p>
        </p:txBody>
      </p:sp>
      <p:cxnSp>
        <p:nvCxnSpPr>
          <p:cNvPr id="30" name="肘形连接符 7">
            <a:extLst>
              <a:ext uri="{FF2B5EF4-FFF2-40B4-BE49-F238E27FC236}">
                <a16:creationId xmlns:a16="http://schemas.microsoft.com/office/drawing/2014/main" id="{E73D295B-1499-48EF-8181-44710ADBFC66}"/>
              </a:ext>
            </a:extLst>
          </p:cNvPr>
          <p:cNvCxnSpPr/>
          <p:nvPr/>
        </p:nvCxnSpPr>
        <p:spPr>
          <a:xfrm rot="5400000">
            <a:off x="2899834" y="3204635"/>
            <a:ext cx="1407583" cy="63288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9">
            <a:extLst>
              <a:ext uri="{FF2B5EF4-FFF2-40B4-BE49-F238E27FC236}">
                <a16:creationId xmlns:a16="http://schemas.microsoft.com/office/drawing/2014/main" id="{78546DB1-6532-4C0E-ACC9-39D1C211F55C}"/>
              </a:ext>
            </a:extLst>
          </p:cNvPr>
          <p:cNvCxnSpPr/>
          <p:nvPr/>
        </p:nvCxnSpPr>
        <p:spPr>
          <a:xfrm rot="5400000">
            <a:off x="3729567" y="3274484"/>
            <a:ext cx="1407583" cy="49318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13">
            <a:extLst>
              <a:ext uri="{FF2B5EF4-FFF2-40B4-BE49-F238E27FC236}">
                <a16:creationId xmlns:a16="http://schemas.microsoft.com/office/drawing/2014/main" id="{1032319E-3499-4339-A93B-A2110E6C0141}"/>
              </a:ext>
            </a:extLst>
          </p:cNvPr>
          <p:cNvCxnSpPr/>
          <p:nvPr/>
        </p:nvCxnSpPr>
        <p:spPr>
          <a:xfrm rot="16200000" flipH="1">
            <a:off x="4437593" y="3485093"/>
            <a:ext cx="1407583" cy="71967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24">
            <a:extLst>
              <a:ext uri="{FF2B5EF4-FFF2-40B4-BE49-F238E27FC236}">
                <a16:creationId xmlns:a16="http://schemas.microsoft.com/office/drawing/2014/main" id="{65899846-A215-4379-9D88-7CB36C4104E7}"/>
              </a:ext>
            </a:extLst>
          </p:cNvPr>
          <p:cNvCxnSpPr/>
          <p:nvPr/>
        </p:nvCxnSpPr>
        <p:spPr>
          <a:xfrm rot="5400000">
            <a:off x="3455458" y="3825876"/>
            <a:ext cx="99484" cy="136313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26">
            <a:extLst>
              <a:ext uri="{FF2B5EF4-FFF2-40B4-BE49-F238E27FC236}">
                <a16:creationId xmlns:a16="http://schemas.microsoft.com/office/drawing/2014/main" id="{50DE6C44-AFCF-4CA1-BB8E-9241187DB7F9}"/>
              </a:ext>
            </a:extLst>
          </p:cNvPr>
          <p:cNvCxnSpPr/>
          <p:nvPr/>
        </p:nvCxnSpPr>
        <p:spPr>
          <a:xfrm rot="10800000" flipV="1">
            <a:off x="2112433" y="4341284"/>
            <a:ext cx="958851" cy="99483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87">
            <a:extLst>
              <a:ext uri="{FF2B5EF4-FFF2-40B4-BE49-F238E27FC236}">
                <a16:creationId xmlns:a16="http://schemas.microsoft.com/office/drawing/2014/main" id="{E10F0F28-F70D-4ECB-B419-41F3EE17259E}"/>
              </a:ext>
            </a:extLst>
          </p:cNvPr>
          <p:cNvCxnSpPr/>
          <p:nvPr/>
        </p:nvCxnSpPr>
        <p:spPr>
          <a:xfrm rot="16200000" flipH="1">
            <a:off x="2533651" y="4252383"/>
            <a:ext cx="916517" cy="1758951"/>
          </a:xfrm>
          <a:prstGeom prst="bentConnector3">
            <a:avLst>
              <a:gd name="adj1" fmla="val 7632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89">
            <a:extLst>
              <a:ext uri="{FF2B5EF4-FFF2-40B4-BE49-F238E27FC236}">
                <a16:creationId xmlns:a16="http://schemas.microsoft.com/office/drawing/2014/main" id="{C1C24E7B-F4F6-434D-B819-75C010384126}"/>
              </a:ext>
            </a:extLst>
          </p:cNvPr>
          <p:cNvCxnSpPr/>
          <p:nvPr/>
        </p:nvCxnSpPr>
        <p:spPr>
          <a:xfrm rot="16200000" flipH="1">
            <a:off x="3263900" y="4051300"/>
            <a:ext cx="916517" cy="2161117"/>
          </a:xfrm>
          <a:prstGeom prst="bentConnector3">
            <a:avLst>
              <a:gd name="adj1" fmla="val 5346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">
            <a:extLst>
              <a:ext uri="{FF2B5EF4-FFF2-40B4-BE49-F238E27FC236}">
                <a16:creationId xmlns:a16="http://schemas.microsoft.com/office/drawing/2014/main" id="{613D947F-6369-449A-B47C-BAA3935C81FE}"/>
              </a:ext>
            </a:extLst>
          </p:cNvPr>
          <p:cNvSpPr txBox="1"/>
          <p:nvPr/>
        </p:nvSpPr>
        <p:spPr>
          <a:xfrm>
            <a:off x="6017684" y="30501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8" name="肘形连接符 95">
            <a:extLst>
              <a:ext uri="{FF2B5EF4-FFF2-40B4-BE49-F238E27FC236}">
                <a16:creationId xmlns:a16="http://schemas.microsoft.com/office/drawing/2014/main" id="{408ED944-1C55-48B1-9B8D-8A2A3A8F1D2B}"/>
              </a:ext>
            </a:extLst>
          </p:cNvPr>
          <p:cNvCxnSpPr>
            <a:cxnSpLocks/>
          </p:cNvCxnSpPr>
          <p:nvPr/>
        </p:nvCxnSpPr>
        <p:spPr>
          <a:xfrm flipV="1">
            <a:off x="5105401" y="3765551"/>
            <a:ext cx="2171700" cy="1951567"/>
          </a:xfrm>
          <a:prstGeom prst="bentConnector3">
            <a:avLst>
              <a:gd name="adj1" fmla="val 678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57">
            <a:extLst>
              <a:ext uri="{FF2B5EF4-FFF2-40B4-BE49-F238E27FC236}">
                <a16:creationId xmlns:a16="http://schemas.microsoft.com/office/drawing/2014/main" id="{9C6E3C43-600B-410A-9C35-A18DF508685E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5E93F87-AAC2-4E3D-B12E-E57C59312675}"/>
                </a:ext>
              </a:extLst>
            </p:cNvPr>
            <p:cNvSpPr/>
            <p:nvPr/>
          </p:nvSpPr>
          <p:spPr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32A94A4-C5C7-4E33-8B22-A2276E337B3B}"/>
                </a:ext>
              </a:extLst>
            </p:cNvPr>
            <p:cNvSpPr/>
            <p:nvPr/>
          </p:nvSpPr>
          <p:spPr>
            <a:xfrm>
              <a:off x="7812088" y="209391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5E84A87-DA1F-4E53-AE65-6273B2761EDF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94172BB-1B97-4F6E-92B6-B0D428CA0770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C42C1C8-4847-4D76-936F-73878BC9286C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62BFAF3-40DD-40CB-B394-2590BC90F0D6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8B001D6-480A-48C4-8ED6-73C364FB7196}"/>
              </a:ext>
            </a:extLst>
          </p:cNvPr>
          <p:cNvSpPr/>
          <p:nvPr/>
        </p:nvSpPr>
        <p:spPr>
          <a:xfrm>
            <a:off x="10416117" y="3843867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39A96E8-5C06-4BAF-9295-18EE80014A05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7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52 0.3046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9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9739DEB2-3147-43BA-9E8F-34B066EC6CDB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E53A28E-0ACC-47E4-8E3C-9271561D27DE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F43E3566-A493-4004-962D-C99D3A3FD2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C0744DA7-EFDC-4123-AD5B-1A8BE46C1F38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D8DF7E7-0180-4084-BF89-49FCB2EA386A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590DE34-CC8E-4C17-9F33-141C5A4F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6B69D61-484E-43D1-8166-04385BD43D89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A37B80F-43DC-41DC-91DC-6435444EA199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8B24B93-F9FE-4307-90ED-88F76F6B69F7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D77072E2-DF0E-4D6D-B5FE-E61D3665CE95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DB7018-2045-4792-BFBE-C2C717A3AE5B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CCE3AF3-32E5-4920-A38D-60016F311FD5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FF14911-68D9-4268-B057-39D086445184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375D15-3140-49ED-B5CE-2A6256A00AB6}"/>
              </a:ext>
            </a:extLst>
          </p:cNvPr>
          <p:cNvSpPr/>
          <p:nvPr/>
        </p:nvSpPr>
        <p:spPr>
          <a:xfrm>
            <a:off x="425451" y="4455585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3D5EB2F-4418-4E2F-B09E-33FCC55E3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420C894-DDF1-4CA6-95B7-8D6DCF4E7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25616F19-30AA-4318-849B-BFCBD3974B1B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2C22A4B1-143C-4D2F-9046-141D36AE06F1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698853-9FD5-4980-9E41-6FF0108C0479}"/>
              </a:ext>
            </a:extLst>
          </p:cNvPr>
          <p:cNvSpPr/>
          <p:nvPr/>
        </p:nvSpPr>
        <p:spPr>
          <a:xfrm>
            <a:off x="1134534" y="5816601"/>
            <a:ext cx="4271433" cy="4042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7F3C3F7-0F06-4713-8F21-1A8F96FCDFF1}"/>
              </a:ext>
            </a:extLst>
          </p:cNvPr>
          <p:cNvSpPr txBox="1"/>
          <p:nvPr/>
        </p:nvSpPr>
        <p:spPr>
          <a:xfrm>
            <a:off x="6017684" y="30501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9FEFB35-214D-4536-A133-FE4BADA4419A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F4E50597-09B5-4ECF-9B69-AF8FD10E9BF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8B93A8B-7BF7-48B3-9C09-8F637B25C6AF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8323E0-91F6-418E-99FA-9E5C8EEEB77B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1805D6-B4CF-45C1-902D-D31835B72273}"/>
              </a:ext>
            </a:extLst>
          </p:cNvPr>
          <p:cNvSpPr/>
          <p:nvPr/>
        </p:nvSpPr>
        <p:spPr bwMode="auto"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DBA1AC5-E052-4E56-8F03-98A21AA936B7}"/>
              </a:ext>
            </a:extLst>
          </p:cNvPr>
          <p:cNvSpPr/>
          <p:nvPr/>
        </p:nvSpPr>
        <p:spPr bwMode="auto"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2E581AC-80E5-406D-818C-EBAB0AFC1537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490B4F-8D44-4034-A71D-799550B67400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25D763D-2C6C-4842-82F4-B8CD1B64B3A5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86C733-E6C2-4329-B6B9-70E90E5D1C8C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4FF573-50E5-43F1-B0F2-109DB72BED31}"/>
              </a:ext>
            </a:extLst>
          </p:cNvPr>
          <p:cNvSpPr/>
          <p:nvPr/>
        </p:nvSpPr>
        <p:spPr>
          <a:xfrm>
            <a:off x="10416117" y="3843867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319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153C4C22-C4CF-480D-BAB8-43A071A03E24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59A2077-EC1D-4F12-96F3-5E6EB2FE77F4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B6705DC2-08B1-4A1D-BCE7-0BFC8BB02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6F4B7AB7-F3A6-472C-9E17-703CF2316719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466979-51E7-4B7C-9306-9FC4A7B3CE20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EED138FB-9CE3-4157-BDEC-A14266CC2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ABEF587-FB43-41AF-B831-4CD8DF655658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42BB257-3929-41AD-B52F-EE9A45396F04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DBE46CD-C016-4FCA-8BC1-2EE1B7E2242B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4143E4A1-F455-48A2-9D73-41410FF0372B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28A660-A6FA-4EF2-B1BE-C70E10C4E09E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4DDEC50-E073-414C-9E10-657BC0A4F98D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E3AE42-1DAA-47D2-864F-91BD70672243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5FF91B-7BC2-4DCC-9C2C-10AC7250FE04}"/>
              </a:ext>
            </a:extLst>
          </p:cNvPr>
          <p:cNvSpPr/>
          <p:nvPr/>
        </p:nvSpPr>
        <p:spPr>
          <a:xfrm>
            <a:off x="425451" y="4455585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7E031CDB-12A0-49DD-886D-6E022A576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FA711CF-63BC-465C-B45F-27C5585DE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2E9EBD40-25E5-4E89-A08F-6C170F6C1396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263AECD-4601-42A7-9087-1473247D4161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FAF961-0D8D-4322-8A4C-53920A806963}"/>
              </a:ext>
            </a:extLst>
          </p:cNvPr>
          <p:cNvSpPr/>
          <p:nvPr/>
        </p:nvSpPr>
        <p:spPr>
          <a:xfrm>
            <a:off x="1134534" y="5816601"/>
            <a:ext cx="4271433" cy="4042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92E9721B-B9FC-4352-980E-2A40A0C455B0}"/>
              </a:ext>
            </a:extLst>
          </p:cNvPr>
          <p:cNvSpPr txBox="1"/>
          <p:nvPr/>
        </p:nvSpPr>
        <p:spPr>
          <a:xfrm>
            <a:off x="6017684" y="30501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224085-E17B-4E45-B6AB-053A8B7DBB82}"/>
              </a:ext>
            </a:extLst>
          </p:cNvPr>
          <p:cNvSpPr/>
          <p:nvPr/>
        </p:nvSpPr>
        <p:spPr>
          <a:xfrm>
            <a:off x="7285567" y="3689351"/>
            <a:ext cx="478367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F788BA-38E7-4C60-93AC-DAEE410708C7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23466CB-2062-498A-878E-19AD2DA9075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A971AC-C297-44E8-8D25-849142AAF923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188454-2678-4418-8734-EE2451E7E12F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" name="组合 65">
            <a:extLst>
              <a:ext uri="{FF2B5EF4-FFF2-40B4-BE49-F238E27FC236}">
                <a16:creationId xmlns:a16="http://schemas.microsoft.com/office/drawing/2014/main" id="{9C657277-A2AE-4C04-8660-E7497D0E0AEE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BF3AF9C-6474-4D2C-971B-0AF9EDE2D0EE}"/>
                </a:ext>
              </a:extLst>
            </p:cNvPr>
            <p:cNvSpPr/>
            <p:nvPr/>
          </p:nvSpPr>
          <p:spPr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23BBA61-DBF9-493D-AB64-61608C638D85}"/>
                </a:ext>
              </a:extLst>
            </p:cNvPr>
            <p:cNvSpPr/>
            <p:nvPr/>
          </p:nvSpPr>
          <p:spPr>
            <a:xfrm>
              <a:off x="7812088" y="209391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5933364-C606-4B4A-B6FE-BDAB05C8C29D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CA8849C-844F-4622-8305-41D37CD66592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3242F5-2BC7-4C8A-B130-B65792C7EF40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94AD24-A6D7-4E5E-81DE-B559B4B1ADFF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456D9A-8E06-41D2-8A48-28FC979737D1}"/>
              </a:ext>
            </a:extLst>
          </p:cNvPr>
          <p:cNvSpPr/>
          <p:nvPr/>
        </p:nvSpPr>
        <p:spPr>
          <a:xfrm>
            <a:off x="10416117" y="3843867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4518736-DB6B-4367-840F-2C12A497B121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579E988-AA32-4E23-9AEC-25671AF1F0F8}"/>
              </a:ext>
            </a:extLst>
          </p:cNvPr>
          <p:cNvSpPr/>
          <p:nvPr/>
        </p:nvSpPr>
        <p:spPr>
          <a:xfrm>
            <a:off x="10416117" y="3843867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296BBB5-986C-43C7-B1F9-A7F7AAC8E59F}"/>
              </a:ext>
            </a:extLst>
          </p:cNvPr>
          <p:cNvSpPr/>
          <p:nvPr/>
        </p:nvSpPr>
        <p:spPr>
          <a:xfrm>
            <a:off x="7114960" y="3503388"/>
            <a:ext cx="1140884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6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32099E-6 L 0.28333 0.02223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11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27226 0.00208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39" grpId="0" animBg="1"/>
      <p:bldP spid="40" grpId="0" animBg="1"/>
      <p:bldP spid="41" grpId="0"/>
      <p:bldP spid="41" grpId="1"/>
      <p:bldP spid="41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8E2E8FF9-6B63-4401-AAB0-58FA264F3D3E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E386660-FFC2-4063-AFC4-5AE95992E274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A36ED46-BC14-46B4-A8AA-500C9B8A9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FBDAC05E-5A58-46F4-912B-78E9B5674913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A85CD3F-53C6-4660-9507-B0184F157203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6542CEC4-EACF-4E65-A6D7-9E5A7B9D4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57C7D1C-C51D-4F45-B47F-69A708002098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4994338-4449-470F-9A75-1779888864BD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92EF245-88B8-4695-989E-96BFBF858148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CDB7320B-0C5B-487E-BA0C-547B48AC617C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51A38D-415C-4159-90F8-3C298CBB6013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A5EB8EB-1DD0-4E9C-A406-E5495A7AD483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EBDB82-3085-4D30-ADCA-9930CEAAE12E}"/>
              </a:ext>
            </a:extLst>
          </p:cNvPr>
          <p:cNvSpPr/>
          <p:nvPr/>
        </p:nvSpPr>
        <p:spPr>
          <a:xfrm>
            <a:off x="425451" y="4455585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8763208-81F2-4ECD-9828-3FD812263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721420A1-DDEF-4695-9FCD-BE4684C86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C9ED420-EBFF-4C7D-AAF0-06D9AC80C5B0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DE95696-C08C-4338-9E59-0AEC9DEA04D6}"/>
              </a:ext>
            </a:extLst>
          </p:cNvPr>
          <p:cNvSpPr txBox="1"/>
          <p:nvPr/>
        </p:nvSpPr>
        <p:spPr>
          <a:xfrm>
            <a:off x="1134534" y="4881034"/>
            <a:ext cx="4271433" cy="181588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name;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age;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C1D78A-A179-49D0-89C4-D2B74C185DF4}"/>
              </a:ext>
            </a:extLst>
          </p:cNvPr>
          <p:cNvSpPr/>
          <p:nvPr/>
        </p:nvSpPr>
        <p:spPr>
          <a:xfrm>
            <a:off x="1134534" y="6231467"/>
            <a:ext cx="4271433" cy="198967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9098CD1-EF77-4797-B531-DE643E0DA1CA}"/>
              </a:ext>
            </a:extLst>
          </p:cNvPr>
          <p:cNvSpPr txBox="1"/>
          <p:nvPr/>
        </p:nvSpPr>
        <p:spPr>
          <a:xfrm>
            <a:off x="6017684" y="3050118"/>
            <a:ext cx="2209800" cy="95410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Person()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200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7A5AE60-2D48-4DA8-853D-E1197B950DE6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844FA79-2277-4E75-86CE-06F942C53516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4DDA1127-6470-44FC-AD82-9F4B11F33669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A28FD9C-3125-4936-8CFC-3AE346B7A8FE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E584CE5-641B-46E3-B85E-86240DA4F633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9" name="组合 77">
            <a:extLst>
              <a:ext uri="{FF2B5EF4-FFF2-40B4-BE49-F238E27FC236}">
                <a16:creationId xmlns:a16="http://schemas.microsoft.com/office/drawing/2014/main" id="{0D22002C-480A-4CEC-9DCD-E4934EDD6044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6EBC328-CF9D-4616-AC32-1C74BBF7905D}"/>
                </a:ext>
              </a:extLst>
            </p:cNvPr>
            <p:cNvSpPr/>
            <p:nvPr/>
          </p:nvSpPr>
          <p:spPr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DB57D7-72F2-4EB2-A1AB-6891C06AD3CA}"/>
                </a:ext>
              </a:extLst>
            </p:cNvPr>
            <p:cNvSpPr/>
            <p:nvPr/>
          </p:nvSpPr>
          <p:spPr>
            <a:xfrm>
              <a:off x="7812088" y="209391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50AC601F-B8C8-4F4A-B9CB-99976D12FD03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82B2D4E-4003-42FA-9B7A-CB4D7473B5C5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1FC2CD8-933B-4C41-94BA-CF5ED9B8BFBA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1BDE97-D305-439B-BBEA-12384B47F1BE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B35F6C-D5BC-45D0-9FE8-9BEEFF409105}"/>
              </a:ext>
            </a:extLst>
          </p:cNvPr>
          <p:cNvSpPr/>
          <p:nvPr/>
        </p:nvSpPr>
        <p:spPr>
          <a:xfrm>
            <a:off x="10416117" y="3843867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9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97531E-6 L -1.38889E-6 -0.3382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5851802E-6EB6-211B-1289-7BD44251A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zh-TW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15B82B-E554-F88F-7A05-E51E689D7CE5}"/>
              </a:ext>
            </a:extLst>
          </p:cNvPr>
          <p:cNvSpPr txBox="1"/>
          <p:nvPr/>
        </p:nvSpPr>
        <p:spPr>
          <a:xfrm>
            <a:off x="3850217" y="836085"/>
            <a:ext cx="592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 descr="一群不同颜色的手机&#10;&#10;中度可信度描述已自动生成">
            <a:extLst>
              <a:ext uri="{FF2B5EF4-FFF2-40B4-BE49-F238E27FC236}">
                <a16:creationId xmlns:a16="http://schemas.microsoft.com/office/drawing/2014/main" id="{3AB1F93F-9105-31C6-B29D-824ACD331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5" y="1251230"/>
            <a:ext cx="5395016" cy="543881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0E5BFF4-8F42-079E-FB92-2B0A38A71AE6}"/>
              </a:ext>
            </a:extLst>
          </p:cNvPr>
          <p:cNvGrpSpPr>
            <a:grpSpLocks/>
          </p:cNvGrpSpPr>
          <p:nvPr/>
        </p:nvGrpSpPr>
        <p:grpSpPr bwMode="auto">
          <a:xfrm>
            <a:off x="8090519" y="5596358"/>
            <a:ext cx="720725" cy="720725"/>
            <a:chOff x="6777714" y="3805736"/>
            <a:chExt cx="720080" cy="720080"/>
          </a:xfrm>
        </p:grpSpPr>
        <p:grpSp>
          <p:nvGrpSpPr>
            <p:cNvPr id="5" name="组合 9">
              <a:extLst>
                <a:ext uri="{FF2B5EF4-FFF2-40B4-BE49-F238E27FC236}">
                  <a16:creationId xmlns:a16="http://schemas.microsoft.com/office/drawing/2014/main" id="{F9273CDD-7322-DA33-D543-2EA356795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7714" y="3805736"/>
              <a:ext cx="720080" cy="720080"/>
              <a:chOff x="5580112" y="134343"/>
              <a:chExt cx="720080" cy="720080"/>
            </a:xfrm>
          </p:grpSpPr>
          <p:sp>
            <p:nvSpPr>
              <p:cNvPr id="7" name="圆角矩形 8">
                <a:extLst>
                  <a:ext uri="{FF2B5EF4-FFF2-40B4-BE49-F238E27FC236}">
                    <a16:creationId xmlns:a16="http://schemas.microsoft.com/office/drawing/2014/main" id="{85F4A398-F12F-7349-7EF0-267D4E293BB4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圆角矩形 3">
                <a:extLst>
                  <a:ext uri="{FF2B5EF4-FFF2-40B4-BE49-F238E27FC236}">
                    <a16:creationId xmlns:a16="http://schemas.microsoft.com/office/drawing/2014/main" id="{027717A9-9347-17C2-8CC4-0F7162A3A626}"/>
                  </a:ext>
                </a:extLst>
              </p:cNvPr>
              <p:cNvSpPr/>
              <p:nvPr/>
            </p:nvSpPr>
            <p:spPr>
              <a:xfrm>
                <a:off x="5651485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44682EF-09D8-BBFC-EDC5-04041C04F741}"/>
                </a:ext>
              </a:extLst>
            </p:cNvPr>
            <p:cNvCxnSpPr/>
            <p:nvPr/>
          </p:nvCxnSpPr>
          <p:spPr>
            <a:xfrm>
              <a:off x="7029900" y="4161018"/>
              <a:ext cx="25218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EC84F2-C8EF-DF9D-5A8D-5EFDA50C7CB6}"/>
              </a:ext>
            </a:extLst>
          </p:cNvPr>
          <p:cNvGrpSpPr>
            <a:grpSpLocks/>
          </p:cNvGrpSpPr>
          <p:nvPr/>
        </p:nvGrpSpPr>
        <p:grpSpPr bwMode="auto">
          <a:xfrm>
            <a:off x="7298356" y="4799433"/>
            <a:ext cx="720725" cy="719137"/>
            <a:chOff x="5985626" y="3007918"/>
            <a:chExt cx="720080" cy="720080"/>
          </a:xfrm>
        </p:grpSpPr>
        <p:grpSp>
          <p:nvGrpSpPr>
            <p:cNvPr id="11" name="组合 12">
              <a:extLst>
                <a:ext uri="{FF2B5EF4-FFF2-40B4-BE49-F238E27FC236}">
                  <a16:creationId xmlns:a16="http://schemas.microsoft.com/office/drawing/2014/main" id="{C48F7061-4A58-E032-BC49-E9415A354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5626" y="3007918"/>
              <a:ext cx="720080" cy="720080"/>
              <a:chOff x="5580112" y="134343"/>
              <a:chExt cx="720080" cy="720080"/>
            </a:xfrm>
          </p:grpSpPr>
          <p:sp>
            <p:nvSpPr>
              <p:cNvPr id="16" name="圆角矩形 13">
                <a:extLst>
                  <a:ext uri="{FF2B5EF4-FFF2-40B4-BE49-F238E27FC236}">
                    <a16:creationId xmlns:a16="http://schemas.microsoft.com/office/drawing/2014/main" id="{E6160DDC-2A8E-8BB9-2FEC-382C6AAF28BF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圆角矩形 14">
                <a:extLst>
                  <a:ext uri="{FF2B5EF4-FFF2-40B4-BE49-F238E27FC236}">
                    <a16:creationId xmlns:a16="http://schemas.microsoft.com/office/drawing/2014/main" id="{A3052EB5-AD27-CCB2-4B1C-C9381BFF1C29}"/>
                  </a:ext>
                </a:extLst>
              </p:cNvPr>
              <p:cNvSpPr/>
              <p:nvPr/>
            </p:nvSpPr>
            <p:spPr>
              <a:xfrm>
                <a:off x="5651486" y="201105"/>
                <a:ext cx="577333" cy="57542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BBEB295-203E-F9B9-2518-53591D6E4993}"/>
                </a:ext>
              </a:extLst>
            </p:cNvPr>
            <p:cNvCxnSpPr/>
            <p:nvPr/>
          </p:nvCxnSpPr>
          <p:spPr>
            <a:xfrm rot="16200000">
              <a:off x="6223261" y="3362395"/>
              <a:ext cx="25115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B76741-443B-A6DA-0A47-5D9263FE7015}"/>
              </a:ext>
            </a:extLst>
          </p:cNvPr>
          <p:cNvGrpSpPr>
            <a:grpSpLocks/>
          </p:cNvGrpSpPr>
          <p:nvPr/>
        </p:nvGrpSpPr>
        <p:grpSpPr bwMode="auto">
          <a:xfrm>
            <a:off x="7298356" y="5596358"/>
            <a:ext cx="720725" cy="720725"/>
            <a:chOff x="5985626" y="3805736"/>
            <a:chExt cx="720080" cy="720080"/>
          </a:xfrm>
        </p:grpSpPr>
        <p:grpSp>
          <p:nvGrpSpPr>
            <p:cNvPr id="32" name="组合 16">
              <a:extLst>
                <a:ext uri="{FF2B5EF4-FFF2-40B4-BE49-F238E27FC236}">
                  <a16:creationId xmlns:a16="http://schemas.microsoft.com/office/drawing/2014/main" id="{01615DA6-FC93-8011-EFCD-FF40CCCE1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5626" y="3805736"/>
              <a:ext cx="720080" cy="720080"/>
              <a:chOff x="5580112" y="134343"/>
              <a:chExt cx="720080" cy="720080"/>
            </a:xfrm>
          </p:grpSpPr>
          <p:sp>
            <p:nvSpPr>
              <p:cNvPr id="34" name="圆角矩形 17">
                <a:extLst>
                  <a:ext uri="{FF2B5EF4-FFF2-40B4-BE49-F238E27FC236}">
                    <a16:creationId xmlns:a16="http://schemas.microsoft.com/office/drawing/2014/main" id="{CD354F70-6731-CA4A-9413-9F36FE8FBC3E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圆角矩形 18">
                <a:extLst>
                  <a:ext uri="{FF2B5EF4-FFF2-40B4-BE49-F238E27FC236}">
                    <a16:creationId xmlns:a16="http://schemas.microsoft.com/office/drawing/2014/main" id="{5CEDBE33-F341-A87A-A0D5-462FBA0B67C5}"/>
                  </a:ext>
                </a:extLst>
              </p:cNvPr>
              <p:cNvSpPr/>
              <p:nvPr/>
            </p:nvSpPr>
            <p:spPr>
              <a:xfrm>
                <a:off x="5651486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D866263-FB45-E6D3-717D-808F68B91C27}"/>
                </a:ext>
              </a:extLst>
            </p:cNvPr>
            <p:cNvCxnSpPr/>
            <p:nvPr/>
          </p:nvCxnSpPr>
          <p:spPr>
            <a:xfrm rot="5400000">
              <a:off x="6222746" y="4160224"/>
              <a:ext cx="252186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087D26E-D81E-8A4A-F325-AEA279F1E7C7}"/>
              </a:ext>
            </a:extLst>
          </p:cNvPr>
          <p:cNvGrpSpPr>
            <a:grpSpLocks/>
          </p:cNvGrpSpPr>
          <p:nvPr/>
        </p:nvGrpSpPr>
        <p:grpSpPr bwMode="auto">
          <a:xfrm>
            <a:off x="6506194" y="5596358"/>
            <a:ext cx="720725" cy="720725"/>
            <a:chOff x="5192878" y="3795886"/>
            <a:chExt cx="720080" cy="720080"/>
          </a:xfrm>
        </p:grpSpPr>
        <p:grpSp>
          <p:nvGrpSpPr>
            <p:cNvPr id="37" name="组合 20">
              <a:extLst>
                <a:ext uri="{FF2B5EF4-FFF2-40B4-BE49-F238E27FC236}">
                  <a16:creationId xmlns:a16="http://schemas.microsoft.com/office/drawing/2014/main" id="{BD0916CE-1C9B-19FB-F776-E037376DB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2878" y="3795886"/>
              <a:ext cx="720080" cy="720080"/>
              <a:chOff x="5580112" y="134343"/>
              <a:chExt cx="720080" cy="720080"/>
            </a:xfrm>
          </p:grpSpPr>
          <p:sp>
            <p:nvSpPr>
              <p:cNvPr id="39" name="圆角矩形 21">
                <a:extLst>
                  <a:ext uri="{FF2B5EF4-FFF2-40B4-BE49-F238E27FC236}">
                    <a16:creationId xmlns:a16="http://schemas.microsoft.com/office/drawing/2014/main" id="{4FC2693B-10C6-9A1D-5389-F8E6A081CC74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圆角矩形 22">
                <a:extLst>
                  <a:ext uri="{FF2B5EF4-FFF2-40B4-BE49-F238E27FC236}">
                    <a16:creationId xmlns:a16="http://schemas.microsoft.com/office/drawing/2014/main" id="{6D6057FA-9510-A98E-4F39-074CDB8B508A}"/>
                  </a:ext>
                </a:extLst>
              </p:cNvPr>
              <p:cNvSpPr/>
              <p:nvPr/>
            </p:nvSpPr>
            <p:spPr>
              <a:xfrm>
                <a:off x="5651485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4904F6A3-C788-EE49-C8EB-2EDA7E199296}"/>
                </a:ext>
              </a:extLst>
            </p:cNvPr>
            <p:cNvCxnSpPr/>
            <p:nvPr/>
          </p:nvCxnSpPr>
          <p:spPr>
            <a:xfrm flipH="1">
              <a:off x="5448236" y="4159098"/>
              <a:ext cx="25218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1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FF6EF840-3EDF-4753-8621-C24FA084DCB1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C11FFF6-174B-43CD-8646-2648829D78BE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2E546524-1F9F-420E-9CD4-3B52EDC3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9FE69AA9-799C-4274-9DF4-233155A37A2F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90F8E07-75B3-4ACF-B674-D357511E1909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96010A29-01CD-4FDB-831B-8459D8690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71E638-16CF-4E7E-9785-195944C963F0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267F2D4-8EAA-40E4-811E-9034FFE39D5A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BF05B28-B02C-43C1-9853-65132962FF49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0A6A6F95-9DA0-4F66-B480-466A2CB68106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4C2812-90BE-4F1B-A7C9-394EF8082C62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D03DC1F-2288-4EB3-A531-D294D9B2F7AF}"/>
              </a:ext>
            </a:extLst>
          </p:cNvPr>
          <p:cNvSpPr txBox="1"/>
          <p:nvPr/>
        </p:nvSpPr>
        <p:spPr>
          <a:xfrm>
            <a:off x="425451" y="3738033"/>
            <a:ext cx="5433483" cy="1600438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extends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int 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Student(String name,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age,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(name, age);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400" b="1" dirty="0">
                <a:solidFill>
                  <a:srgbClr val="660E7A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score;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2672412-33E4-4FFA-9604-7B88BF39AC5D}"/>
              </a:ext>
            </a:extLst>
          </p:cNvPr>
          <p:cNvSpPr/>
          <p:nvPr/>
        </p:nvSpPr>
        <p:spPr>
          <a:xfrm>
            <a:off x="425451" y="4654551"/>
            <a:ext cx="5433483" cy="213783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DD1250A-4F51-4A5D-9185-086230E8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733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C950A4DA-9255-4705-B517-4A0227AF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467" y="2353734"/>
            <a:ext cx="431800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400" b="1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28F6E106-50C6-4B3F-A531-91FE4AA8B7E4}"/>
              </a:ext>
            </a:extLst>
          </p:cNvPr>
          <p:cNvSpPr txBox="1"/>
          <p:nvPr/>
        </p:nvSpPr>
        <p:spPr>
          <a:xfrm>
            <a:off x="6017684" y="4148667"/>
            <a:ext cx="2209800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构造方法：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333" kern="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age  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score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kern="0" dirty="0">
              <a:solidFill>
                <a:srgbClr val="00008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20B01EC-E2DF-4292-AF88-092E3943B690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3D555D-5193-4F4E-A1A8-DE85897C79F7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3D53B75C-533D-4C43-BBBB-6FA569EE22EB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7B5ECA5-6E01-4DC7-92C8-BF63CCD71577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FB2164-30D1-4A9A-8666-A1873A481C08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B7A882-8D39-4E5C-A3C2-F199AAE3D6C1}"/>
              </a:ext>
            </a:extLst>
          </p:cNvPr>
          <p:cNvSpPr/>
          <p:nvPr/>
        </p:nvSpPr>
        <p:spPr bwMode="auto"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E28A77-CADD-447D-97F2-9B9B3AD10040}"/>
              </a:ext>
            </a:extLst>
          </p:cNvPr>
          <p:cNvSpPr/>
          <p:nvPr/>
        </p:nvSpPr>
        <p:spPr bwMode="auto">
          <a:xfrm>
            <a:off x="10416117" y="2791885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9848A5-5521-47FC-9415-F13ACB16AE75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668CFE-7188-4BFF-9CF5-55622C5540A7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4D0EC8-228F-458F-9488-24753C1E5F20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38001E7-BC3E-4032-89C3-9D78E2F7FC40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A3E9835-6CDB-4F8C-9F49-0C8AD1464DBC}"/>
              </a:ext>
            </a:extLst>
          </p:cNvPr>
          <p:cNvSpPr/>
          <p:nvPr/>
        </p:nvSpPr>
        <p:spPr>
          <a:xfrm>
            <a:off x="10416117" y="3843867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7985E1-E512-4BC9-ABEC-0C77DC020120}"/>
              </a:ext>
            </a:extLst>
          </p:cNvPr>
          <p:cNvSpPr/>
          <p:nvPr/>
        </p:nvSpPr>
        <p:spPr>
          <a:xfrm>
            <a:off x="10416117" y="279188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95062E-6 L -1.38889E-6 -0.5240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  <p:bldP spid="19" grpId="0" animBg="1"/>
      <p:bldP spid="19" grpId="1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F13FDE4F-5489-4B52-91FD-F4ECD2450407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E2A9313-0C2D-43E0-888E-7AEE4BD343CA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732BA5-42F6-42D9-8C00-96DB77F28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E17D41EE-27BC-4C4F-9981-9D5D82400E47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A76847-35C6-4F87-BE8A-4926F0A64A8C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AC2E663-AAB0-4499-8E1C-086E51C7F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6499C-9E9C-4592-9A19-7100BA1F88DB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3D11398-D631-46C6-B75E-0DA7CAFD6BA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781AE68-0B24-4999-B3C7-434F2A02F1E8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1290C87D-87BA-41E8-8EC0-D462B9265A6B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1B3CE6-B40C-4D11-B801-27BB26FD39DF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F3B868-A66A-45E6-AB9C-87EA9FA5A887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CCC1D0B1-4DD5-4C40-9C85-56B43FB0B7F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4839DA-61DA-487D-B265-79DE0AD4FE24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1B69A4-C14A-4088-97DC-C491E47EC85B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50CC34-AB60-4F50-9598-2D8F3A57ED20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408D41-AA27-469A-8DF7-ED49FCAF705A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3494618"/>
            <a:ext cx="1919817" cy="349249"/>
            <a:chOff x="7235825" y="2620193"/>
            <a:chExt cx="1439863" cy="26193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120EBC-A122-49B4-A03F-7447EAAC5678}"/>
                </a:ext>
              </a:extLst>
            </p:cNvPr>
            <p:cNvSpPr/>
            <p:nvPr/>
          </p:nvSpPr>
          <p:spPr>
            <a:xfrm>
              <a:off x="7235825" y="262019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8E8FB1-A3BD-4D9D-8BEA-46B3A55B42A1}"/>
                </a:ext>
              </a:extLst>
            </p:cNvPr>
            <p:cNvSpPr/>
            <p:nvPr/>
          </p:nvSpPr>
          <p:spPr>
            <a:xfrm>
              <a:off x="7812088" y="262019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"钢门吹雪"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A1C570-E5D8-4E5F-8A6C-774ECBEB3065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3843867"/>
            <a:ext cx="1919817" cy="349251"/>
            <a:chOff x="7235825" y="2882130"/>
            <a:chExt cx="1439863" cy="26193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8BC52F2-8A1B-49B4-80EC-DCFE231EBD47}"/>
                </a:ext>
              </a:extLst>
            </p:cNvPr>
            <p:cNvSpPr/>
            <p:nvPr/>
          </p:nvSpPr>
          <p:spPr>
            <a:xfrm>
              <a:off x="7235825" y="2882130"/>
              <a:ext cx="576263" cy="261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age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032BD37-F5AA-4A01-B680-A7F972E93EB8}"/>
                </a:ext>
              </a:extLst>
            </p:cNvPr>
            <p:cNvSpPr/>
            <p:nvPr/>
          </p:nvSpPr>
          <p:spPr>
            <a:xfrm>
              <a:off x="7812088" y="2882130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23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B5231D-6C54-4475-AEAA-724F1919E86A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E918D7-4EEA-4A14-ABA1-13090736DEB9}"/>
                </a:ext>
              </a:extLst>
            </p:cNvPr>
            <p:cNvSpPr/>
            <p:nvPr/>
          </p:nvSpPr>
          <p:spPr bwMode="auto"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DF3833-5DB6-4D54-9084-D2F9F0F42E8B}"/>
                </a:ext>
              </a:extLst>
            </p:cNvPr>
            <p:cNvSpPr/>
            <p:nvPr/>
          </p:nvSpPr>
          <p:spPr>
            <a:xfrm>
              <a:off x="7812088" y="2093913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100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1D476DD4-AF33-4C3A-B468-DBE9AD18B8E8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endParaRPr lang="en-US" altLang="zh-CN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88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F13FDE4F-5489-4B52-91FD-F4ECD2450407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E2A9313-0C2D-43E0-888E-7AEE4BD343CA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D9732BA5-42F6-42D9-8C00-96DB77F28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E17D41EE-27BC-4C4F-9981-9D5D82400E47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A76847-35C6-4F87-BE8A-4926F0A64A8C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AC2E663-AAB0-4499-8E1C-086E51C7F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6499C-9E9C-4592-9A19-7100BA1F88DB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3D11398-D631-46C6-B75E-0DA7CAFD6BA1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781AE68-0B24-4999-B3C7-434F2A02F1E8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1290C87D-87BA-41E8-8EC0-D462B9265A6B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1B3CE6-B40C-4D11-B801-27BB26FD39DF}"/>
              </a:ext>
            </a:extLst>
          </p:cNvPr>
          <p:cNvSpPr/>
          <p:nvPr/>
        </p:nvSpPr>
        <p:spPr>
          <a:xfrm>
            <a:off x="2256367" y="2607733"/>
            <a:ext cx="3071284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F3B868-A66A-45E6-AB9C-87EA9FA5A887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CCC1D0B1-4DD5-4C40-9C85-56B43FB0B7FA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4839DA-61DA-487D-B265-79DE0AD4FE24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1B69A4-C14A-4088-97DC-C491E47EC85B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50CC34-AB60-4F50-9598-2D8F3A57ED20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408D41-AA27-469A-8DF7-ED49FCAF705A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3494618"/>
            <a:ext cx="1919817" cy="349249"/>
            <a:chOff x="7235825" y="2620193"/>
            <a:chExt cx="1439863" cy="26193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120EBC-A122-49B4-A03F-7447EAAC5678}"/>
                </a:ext>
              </a:extLst>
            </p:cNvPr>
            <p:cNvSpPr/>
            <p:nvPr/>
          </p:nvSpPr>
          <p:spPr>
            <a:xfrm>
              <a:off x="7235825" y="262019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88E8FB1-A3BD-4D9D-8BEA-46B3A55B42A1}"/>
                </a:ext>
              </a:extLst>
            </p:cNvPr>
            <p:cNvSpPr/>
            <p:nvPr/>
          </p:nvSpPr>
          <p:spPr>
            <a:xfrm>
              <a:off x="7812088" y="262019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"钢门吹雪"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A1C570-E5D8-4E5F-8A6C-774ECBEB3065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3843867"/>
            <a:ext cx="1919817" cy="349251"/>
            <a:chOff x="7235825" y="2882130"/>
            <a:chExt cx="1439863" cy="26193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8BC52F2-8A1B-49B4-80EC-DCFE231EBD47}"/>
                </a:ext>
              </a:extLst>
            </p:cNvPr>
            <p:cNvSpPr/>
            <p:nvPr/>
          </p:nvSpPr>
          <p:spPr>
            <a:xfrm>
              <a:off x="7235825" y="2882130"/>
              <a:ext cx="576263" cy="261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age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032BD37-F5AA-4A01-B680-A7F972E93EB8}"/>
                </a:ext>
              </a:extLst>
            </p:cNvPr>
            <p:cNvSpPr/>
            <p:nvPr/>
          </p:nvSpPr>
          <p:spPr>
            <a:xfrm>
              <a:off x="7812088" y="2882130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23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B5231D-6C54-4475-AEAA-724F1919E86A}"/>
              </a:ext>
            </a:extLst>
          </p:cNvPr>
          <p:cNvGrpSpPr>
            <a:grpSpLocks/>
          </p:cNvGrpSpPr>
          <p:nvPr/>
        </p:nvGrpSpPr>
        <p:grpSpPr bwMode="auto">
          <a:xfrm>
            <a:off x="9647768" y="2791885"/>
            <a:ext cx="1919817" cy="349249"/>
            <a:chOff x="7235825" y="2093913"/>
            <a:chExt cx="1439863" cy="26193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E918D7-4EEA-4A14-ABA1-13090736DEB9}"/>
                </a:ext>
              </a:extLst>
            </p:cNvPr>
            <p:cNvSpPr/>
            <p:nvPr/>
          </p:nvSpPr>
          <p:spPr bwMode="auto"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DF3833-5DB6-4D54-9084-D2F9F0F42E8B}"/>
                </a:ext>
              </a:extLst>
            </p:cNvPr>
            <p:cNvSpPr/>
            <p:nvPr/>
          </p:nvSpPr>
          <p:spPr>
            <a:xfrm>
              <a:off x="7812088" y="2093913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100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1D476DD4-AF33-4C3A-B468-DBE9AD18B8E8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0x0011</a:t>
            </a:r>
          </a:p>
        </p:txBody>
      </p:sp>
    </p:spTree>
    <p:extLst>
      <p:ext uri="{BB962C8B-B14F-4D97-AF65-F5344CB8AC3E}">
        <p14:creationId xmlns:p14="http://schemas.microsoft.com/office/powerpoint/2010/main" val="513528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继承中的构造方法执行流程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-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内存图解</a:t>
            </a: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398199CE-DA57-4815-B10A-C568F18DE3CA}"/>
              </a:ext>
            </a:extLst>
          </p:cNvPr>
          <p:cNvGrpSpPr>
            <a:grpSpLocks/>
          </p:cNvGrpSpPr>
          <p:nvPr/>
        </p:nvGrpSpPr>
        <p:grpSpPr bwMode="auto">
          <a:xfrm>
            <a:off x="8754534" y="1807633"/>
            <a:ext cx="3198284" cy="4790017"/>
            <a:chOff x="6565874" y="1354975"/>
            <a:chExt cx="2398614" cy="359286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8C494D-638F-4619-96B5-FBC888715693}"/>
                </a:ext>
              </a:extLst>
            </p:cNvPr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3DFCCF70-5717-4B32-8768-3AC3C93B8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5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grpSp>
        <p:nvGrpSpPr>
          <p:cNvPr id="7" name="组合 13">
            <a:extLst>
              <a:ext uri="{FF2B5EF4-FFF2-40B4-BE49-F238E27FC236}">
                <a16:creationId xmlns:a16="http://schemas.microsoft.com/office/drawing/2014/main" id="{4B9654DC-7980-4A4A-8CB4-FEA681982541}"/>
              </a:ext>
            </a:extLst>
          </p:cNvPr>
          <p:cNvGrpSpPr>
            <a:grpSpLocks/>
          </p:cNvGrpSpPr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D930A3-B5FF-48EA-AE74-843C1409B4B0}"/>
                </a:ext>
              </a:extLst>
            </p:cNvPr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7D612D4A-C347-4A56-A702-05A39EEF3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5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D1DACC5-0292-4392-B6A5-A8C06425496C}"/>
                </a:ext>
              </a:extLst>
            </p:cNvPr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8730A45-7B25-4B74-977D-698519DFA71B}"/>
                </a:ext>
              </a:extLst>
            </p:cNvPr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715BD8-798D-4C2F-9354-E824974C3EE9}"/>
                </a:ext>
              </a:extLst>
            </p:cNvPr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4E72DA28-546C-4636-AF49-3F069DD3F0E7}"/>
              </a:ext>
            </a:extLst>
          </p:cNvPr>
          <p:cNvSpPr txBox="1"/>
          <p:nvPr/>
        </p:nvSpPr>
        <p:spPr>
          <a:xfrm>
            <a:off x="425451" y="2341033"/>
            <a:ext cx="5433483" cy="116955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Student stu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Student(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sout(stu.getName() +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stu.getAge() +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"---"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stu.getScore());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FE0C2AF-7813-494E-B460-3B3F02FB8BE4}"/>
              </a:ext>
            </a:extLst>
          </p:cNvPr>
          <p:cNvSpPr txBox="1"/>
          <p:nvPr/>
        </p:nvSpPr>
        <p:spPr>
          <a:xfrm>
            <a:off x="8858251" y="2042584"/>
            <a:ext cx="967316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7995393-696D-4136-9357-FBB5C94257D1}"/>
              </a:ext>
            </a:extLst>
          </p:cNvPr>
          <p:cNvSpPr txBox="1"/>
          <p:nvPr/>
        </p:nvSpPr>
        <p:spPr>
          <a:xfrm>
            <a:off x="6017684" y="5551903"/>
            <a:ext cx="2209800" cy="52322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zh-CN" altLang="en-US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方法：</a:t>
            </a: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main()</a:t>
            </a:r>
          </a:p>
          <a:p>
            <a:pPr>
              <a:tabLst>
                <a:tab pos="775527" algn="l"/>
                <a:tab pos="1551055" algn="l"/>
                <a:tab pos="2326582" algn="l"/>
                <a:tab pos="3102109" algn="l"/>
                <a:tab pos="3877636" algn="l"/>
                <a:tab pos="4653164" algn="l"/>
                <a:tab pos="5428691" algn="l"/>
                <a:tab pos="6204218" algn="l"/>
                <a:tab pos="6979746" algn="l"/>
                <a:tab pos="7755273" algn="l"/>
                <a:tab pos="8530800" algn="l"/>
                <a:tab pos="9306327" algn="l"/>
                <a:tab pos="10081855" algn="l"/>
                <a:tab pos="10857382" algn="l"/>
                <a:tab pos="11632909" algn="l"/>
                <a:tab pos="12408436" algn="l"/>
              </a:tabLst>
              <a:defRPr/>
            </a:pPr>
            <a:r>
              <a:rPr lang="en-US" altLang="zh-CN" sz="1400" kern="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 </a:t>
            </a:r>
            <a:r>
              <a:rPr lang="en-US" altLang="zh-CN" sz="1400" kern="0" dirty="0" err="1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</a:t>
            </a:r>
            <a:r>
              <a:rPr lang="zh-CN" altLang="en-US" sz="12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A08E43-6AF4-4231-AF98-E67C0020BDEC}"/>
              </a:ext>
            </a:extLst>
          </p:cNvPr>
          <p:cNvSpPr/>
          <p:nvPr/>
        </p:nvSpPr>
        <p:spPr>
          <a:xfrm>
            <a:off x="1428751" y="2849033"/>
            <a:ext cx="130598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7" name="肘形连接符 10">
            <a:extLst>
              <a:ext uri="{FF2B5EF4-FFF2-40B4-BE49-F238E27FC236}">
                <a16:creationId xmlns:a16="http://schemas.microsoft.com/office/drawing/2014/main" id="{0C1D15F1-9AC0-4D55-ACC6-99515100705C}"/>
              </a:ext>
            </a:extLst>
          </p:cNvPr>
          <p:cNvCxnSpPr>
            <a:cxnSpLocks/>
          </p:cNvCxnSpPr>
          <p:nvPr/>
        </p:nvCxnSpPr>
        <p:spPr>
          <a:xfrm>
            <a:off x="1538344" y="3039533"/>
            <a:ext cx="5319656" cy="2860491"/>
          </a:xfrm>
          <a:prstGeom prst="bentConnector3">
            <a:avLst>
              <a:gd name="adj1" fmla="val 2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3">
            <a:extLst>
              <a:ext uri="{FF2B5EF4-FFF2-40B4-BE49-F238E27FC236}">
                <a16:creationId xmlns:a16="http://schemas.microsoft.com/office/drawing/2014/main" id="{AD354929-6CB9-4A69-ACCB-2A03707962BE}"/>
              </a:ext>
            </a:extLst>
          </p:cNvPr>
          <p:cNvCxnSpPr/>
          <p:nvPr/>
        </p:nvCxnSpPr>
        <p:spPr>
          <a:xfrm flipV="1">
            <a:off x="8087784" y="2266951"/>
            <a:ext cx="844549" cy="357928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43490C1-73A0-4817-A6E3-454BF0CA13AF}"/>
              </a:ext>
            </a:extLst>
          </p:cNvPr>
          <p:cNvSpPr/>
          <p:nvPr/>
        </p:nvSpPr>
        <p:spPr>
          <a:xfrm>
            <a:off x="9647768" y="2093385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C07C87-9E6D-443A-ABD1-9691C92D8552}"/>
              </a:ext>
            </a:extLst>
          </p:cNvPr>
          <p:cNvSpPr/>
          <p:nvPr/>
        </p:nvSpPr>
        <p:spPr>
          <a:xfrm>
            <a:off x="9647767" y="244263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EE1BE0-F596-4D19-8CB1-32A5993F3F5E}"/>
              </a:ext>
            </a:extLst>
          </p:cNvPr>
          <p:cNvSpPr/>
          <p:nvPr/>
        </p:nvSpPr>
        <p:spPr>
          <a:xfrm>
            <a:off x="10416117" y="2442633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141B9B-911F-4E86-B8C8-C8E101896D8E}"/>
              </a:ext>
            </a:extLst>
          </p:cNvPr>
          <p:cNvSpPr/>
          <p:nvPr/>
        </p:nvSpPr>
        <p:spPr>
          <a:xfrm>
            <a:off x="9647768" y="3141133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58EDE5-F623-4202-A14F-9171AE41D461}"/>
              </a:ext>
            </a:extLst>
          </p:cNvPr>
          <p:cNvSpPr/>
          <p:nvPr/>
        </p:nvSpPr>
        <p:spPr>
          <a:xfrm>
            <a:off x="9647767" y="3494618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0FBE82-8FBB-47EF-B258-CE9222871F5D}"/>
              </a:ext>
            </a:extLst>
          </p:cNvPr>
          <p:cNvSpPr/>
          <p:nvPr/>
        </p:nvSpPr>
        <p:spPr>
          <a:xfrm>
            <a:off x="10416117" y="3494618"/>
            <a:ext cx="115146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8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"钢门吹雪"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04932CF-34AC-4042-A851-84B6D1840BA0}"/>
              </a:ext>
            </a:extLst>
          </p:cNvPr>
          <p:cNvSpPr/>
          <p:nvPr/>
        </p:nvSpPr>
        <p:spPr>
          <a:xfrm>
            <a:off x="9647767" y="3843867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93F951-F323-451E-A4B0-6CEBDB486A62}"/>
              </a:ext>
            </a:extLst>
          </p:cNvPr>
          <p:cNvSpPr/>
          <p:nvPr/>
        </p:nvSpPr>
        <p:spPr>
          <a:xfrm>
            <a:off x="10416117" y="3843867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982B07-1E93-4FF8-BC6C-165F63B3C285}"/>
              </a:ext>
            </a:extLst>
          </p:cNvPr>
          <p:cNvSpPr/>
          <p:nvPr/>
        </p:nvSpPr>
        <p:spPr bwMode="auto">
          <a:xfrm>
            <a:off x="9647767" y="2791885"/>
            <a:ext cx="768351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score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6A0A6E-4CDD-4D5A-80B9-71334F9671E9}"/>
              </a:ext>
            </a:extLst>
          </p:cNvPr>
          <p:cNvSpPr/>
          <p:nvPr/>
        </p:nvSpPr>
        <p:spPr>
          <a:xfrm>
            <a:off x="10416117" y="2791884"/>
            <a:ext cx="1151467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04389E-E7D5-4BF1-9359-73403A9DA4F2}"/>
              </a:ext>
            </a:extLst>
          </p:cNvPr>
          <p:cNvSpPr/>
          <p:nvPr/>
        </p:nvSpPr>
        <p:spPr>
          <a:xfrm>
            <a:off x="2159000" y="3039533"/>
            <a:ext cx="1441451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8C24433-7ED2-49F3-B046-4D7B964FFD6E}"/>
              </a:ext>
            </a:extLst>
          </p:cNvPr>
          <p:cNvSpPr/>
          <p:nvPr/>
        </p:nvSpPr>
        <p:spPr>
          <a:xfrm>
            <a:off x="3733800" y="2849033"/>
            <a:ext cx="1210733" cy="213784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99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99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99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1" grpId="0" animBg="1"/>
      <p:bldP spid="3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3EDA500-301A-4C7D-9D0D-28FDC90CE9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必掌握案例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36020CB-CB58-4153-9F28-419CFE9FC5AA}"/>
              </a:ext>
            </a:extLst>
          </p:cNvPr>
          <p:cNvSpPr/>
          <p:nvPr/>
        </p:nvSpPr>
        <p:spPr>
          <a:xfrm>
            <a:off x="6596743" y="3389776"/>
            <a:ext cx="5299788" cy="168417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项目经理类 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Manager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成员变量：姓名，年龄，工资，奖金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成员方法：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姓名为李四，年龄为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，工资为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18000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，奖金为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5000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的项目经理正在分配任务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0F76FAF-158D-4396-9AB4-AA287748316A}"/>
              </a:ext>
            </a:extLst>
          </p:cNvPr>
          <p:cNvSpPr/>
          <p:nvPr/>
        </p:nvSpPr>
        <p:spPr>
          <a:xfrm>
            <a:off x="591258" y="3389776"/>
            <a:ext cx="5856515" cy="1684176"/>
          </a:xfrm>
          <a:prstGeom prst="roundRect">
            <a:avLst/>
          </a:prstGeom>
          <a:solidFill>
            <a:srgbClr val="4F81BD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程序员类 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Coder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成员变量：姓名，年龄，工资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成员方法：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姓名为张三，年龄为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，工资为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15000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的程序员正在编写代码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05BF24B-250D-4637-A9CE-CD127643B7EF}"/>
              </a:ext>
            </a:extLst>
          </p:cNvPr>
          <p:cNvSpPr/>
          <p:nvPr/>
        </p:nvSpPr>
        <p:spPr>
          <a:xfrm>
            <a:off x="591258" y="1912776"/>
            <a:ext cx="4505132" cy="123630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员工类 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Employee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8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成员变量：姓名，年龄，工资</a:t>
            </a:r>
            <a:endParaRPr lang="en-US" altLang="zh-CN" sz="18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8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成员方法：</a:t>
            </a:r>
            <a:r>
              <a:rPr lang="en-US" altLang="zh-CN" sz="18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8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8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842D5F5-2640-43F7-AB41-6F8C011650C0}"/>
              </a:ext>
            </a:extLst>
          </p:cNvPr>
          <p:cNvSpPr txBox="1"/>
          <p:nvPr/>
        </p:nvSpPr>
        <p:spPr>
          <a:xfrm>
            <a:off x="5282878" y="1847459"/>
            <a:ext cx="3450573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私有成员变量</a:t>
            </a:r>
            <a:endParaRPr lang="en-US" altLang="zh-CN" sz="1400" dirty="0">
              <a:solidFill>
                <a:srgbClr val="9BBB59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提供空参，带参构造</a:t>
            </a:r>
            <a:endParaRPr lang="en-US" altLang="zh-CN" sz="1400" dirty="0">
              <a:solidFill>
                <a:srgbClr val="9BBB59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sz="1400" dirty="0" err="1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setXxx</a:t>
            </a:r>
            <a:r>
              <a:rPr lang="en-US" altLang="zh-CN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</a:t>
            </a:r>
            <a:r>
              <a:rPr lang="en-US" altLang="zh-CN" sz="1400" dirty="0" err="1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400" dirty="0">
              <a:solidFill>
                <a:srgbClr val="9BBB59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</a:t>
            </a:r>
            <a:r>
              <a:rPr lang="en-US" altLang="zh-CN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 </a:t>
            </a:r>
            <a:r>
              <a:rPr lang="en-US" altLang="zh-CN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lang="zh-CN" altLang="en-US" sz="1400" dirty="0">
                <a:solidFill>
                  <a:srgbClr val="9BBB59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员工工作</a:t>
            </a:r>
            <a:endParaRPr lang="en-US" altLang="zh-CN" sz="1400" dirty="0">
              <a:solidFill>
                <a:srgbClr val="9BBB59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5AD545C-0F0C-4038-A11B-15886F619654}"/>
              </a:ext>
            </a:extLst>
          </p:cNvPr>
          <p:cNvSpPr txBox="1"/>
          <p:nvPr/>
        </p:nvSpPr>
        <p:spPr>
          <a:xfrm>
            <a:off x="591258" y="5186567"/>
            <a:ext cx="5203052" cy="89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Employee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提供空参，带参构造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E8406F6F-DC85-46B6-BFD6-8067E5DE6DE6}"/>
              </a:ext>
            </a:extLst>
          </p:cNvPr>
          <p:cNvSpPr txBox="1"/>
          <p:nvPr/>
        </p:nvSpPr>
        <p:spPr>
          <a:xfrm>
            <a:off x="6596742" y="5186567"/>
            <a:ext cx="5595257" cy="145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Employee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父类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编写子类特有的成员变量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奖金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私有化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setXxx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提供空参，带参构造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重写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0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067807-712D-749A-1C20-F529AC3BDEB4}"/>
              </a:ext>
            </a:extLst>
          </p:cNvPr>
          <p:cNvSpPr/>
          <p:nvPr/>
        </p:nvSpPr>
        <p:spPr>
          <a:xfrm>
            <a:off x="793017" y="2653222"/>
            <a:ext cx="1919817" cy="349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79FC7-A0E9-3B5E-E8D9-F6DAC1E6EABE}"/>
              </a:ext>
            </a:extLst>
          </p:cNvPr>
          <p:cNvSpPr/>
          <p:nvPr/>
        </p:nvSpPr>
        <p:spPr>
          <a:xfrm>
            <a:off x="793016" y="300247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269925-39F9-2513-63BE-5B93AA1F3F00}"/>
              </a:ext>
            </a:extLst>
          </p:cNvPr>
          <p:cNvSpPr/>
          <p:nvPr/>
        </p:nvSpPr>
        <p:spPr>
          <a:xfrm>
            <a:off x="1561366" y="3002470"/>
            <a:ext cx="115146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7030A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0x0011</a:t>
            </a:r>
            <a:endParaRPr lang="zh-CN" altLang="en-US" sz="1400" b="1" dirty="0">
              <a:solidFill>
                <a:srgbClr val="7030A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DD4023-BE4B-5D75-1D3C-DBD34E44ACA0}"/>
              </a:ext>
            </a:extLst>
          </p:cNvPr>
          <p:cNvSpPr/>
          <p:nvPr/>
        </p:nvSpPr>
        <p:spPr>
          <a:xfrm>
            <a:off x="793017" y="3700970"/>
            <a:ext cx="1919817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Person(super)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21C385-4405-D768-5492-D0F257CB05DF}"/>
              </a:ext>
            </a:extLst>
          </p:cNvPr>
          <p:cNvGrpSpPr>
            <a:grpSpLocks/>
          </p:cNvGrpSpPr>
          <p:nvPr/>
        </p:nvGrpSpPr>
        <p:grpSpPr bwMode="auto">
          <a:xfrm>
            <a:off x="793017" y="4054455"/>
            <a:ext cx="1919817" cy="349249"/>
            <a:chOff x="7235825" y="2620193"/>
            <a:chExt cx="1439863" cy="2619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A37F0A5-69D1-6474-4B25-4FC47F162A48}"/>
                </a:ext>
              </a:extLst>
            </p:cNvPr>
            <p:cNvSpPr/>
            <p:nvPr/>
          </p:nvSpPr>
          <p:spPr>
            <a:xfrm>
              <a:off x="7235825" y="262019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name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E4A5C29-F693-7193-73EA-F6B3A6C7E2B8}"/>
                </a:ext>
              </a:extLst>
            </p:cNvPr>
            <p:cNvSpPr/>
            <p:nvPr/>
          </p:nvSpPr>
          <p:spPr>
            <a:xfrm>
              <a:off x="7812088" y="2620193"/>
              <a:ext cx="863600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b="1" dirty="0">
                  <a:solidFill>
                    <a:srgbClr val="008000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"钢门吹雪"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402253-0F1E-A212-1FE0-405B8ACA2F6E}"/>
              </a:ext>
            </a:extLst>
          </p:cNvPr>
          <p:cNvGrpSpPr>
            <a:grpSpLocks/>
          </p:cNvGrpSpPr>
          <p:nvPr/>
        </p:nvGrpSpPr>
        <p:grpSpPr bwMode="auto">
          <a:xfrm>
            <a:off x="793017" y="4403704"/>
            <a:ext cx="1919817" cy="349251"/>
            <a:chOff x="7235825" y="2882130"/>
            <a:chExt cx="1439863" cy="26193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685E65E-EB1A-042F-68DA-96AEC3E3AA1F}"/>
                </a:ext>
              </a:extLst>
            </p:cNvPr>
            <p:cNvSpPr/>
            <p:nvPr/>
          </p:nvSpPr>
          <p:spPr>
            <a:xfrm>
              <a:off x="7235825" y="2882130"/>
              <a:ext cx="576263" cy="261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age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0F64FF0-C869-143C-C297-36B6B4B0B12B}"/>
                </a:ext>
              </a:extLst>
            </p:cNvPr>
            <p:cNvSpPr/>
            <p:nvPr/>
          </p:nvSpPr>
          <p:spPr>
            <a:xfrm>
              <a:off x="7812088" y="2882130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23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01D908-8B98-87E7-2EB3-0DA2335FF126}"/>
              </a:ext>
            </a:extLst>
          </p:cNvPr>
          <p:cNvGrpSpPr>
            <a:grpSpLocks/>
          </p:cNvGrpSpPr>
          <p:nvPr/>
        </p:nvGrpSpPr>
        <p:grpSpPr bwMode="auto">
          <a:xfrm>
            <a:off x="793017" y="3351722"/>
            <a:ext cx="1919817" cy="349249"/>
            <a:chOff x="7235825" y="2093913"/>
            <a:chExt cx="1439863" cy="26193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29CE117-7CBC-24E9-4EB2-2960F576FD38}"/>
                </a:ext>
              </a:extLst>
            </p:cNvPr>
            <p:cNvSpPr/>
            <p:nvPr/>
          </p:nvSpPr>
          <p:spPr bwMode="auto">
            <a:xfrm>
              <a:off x="7235825" y="2093913"/>
              <a:ext cx="576263" cy="261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score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B2A8AD-7D95-F0E1-C3C7-6B1E4ABC9FCD}"/>
                </a:ext>
              </a:extLst>
            </p:cNvPr>
            <p:cNvSpPr/>
            <p:nvPr/>
          </p:nvSpPr>
          <p:spPr>
            <a:xfrm>
              <a:off x="7812088" y="2093913"/>
              <a:ext cx="863600" cy="26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100</a:t>
              </a:r>
              <a:endPara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48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108807B0-AFC4-4238-AAFB-0C437694EA96}"/>
              </a:ext>
            </a:extLst>
          </p:cNvPr>
          <p:cNvGraphicFramePr>
            <a:graphicFrameLocks noGrp="1"/>
          </p:cNvGraphicFramePr>
          <p:nvPr/>
        </p:nvGraphicFramePr>
        <p:xfrm>
          <a:off x="785524" y="2725749"/>
          <a:ext cx="10350500" cy="1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23">
                  <a:extLst>
                    <a:ext uri="{9D8B030D-6E8A-4147-A177-3AD203B41FA5}">
                      <a16:colId xmlns:a16="http://schemas.microsoft.com/office/drawing/2014/main" val="197034064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1486953852"/>
                    </a:ext>
                  </a:extLst>
                </a:gridCol>
                <a:gridCol w="2976465">
                  <a:extLst>
                    <a:ext uri="{9D8B030D-6E8A-4147-A177-3AD203B41FA5}">
                      <a16:colId xmlns:a16="http://schemas.microsoft.com/office/drawing/2014/main" val="1394388281"/>
                    </a:ext>
                  </a:extLst>
                </a:gridCol>
                <a:gridCol w="2477216">
                  <a:extLst>
                    <a:ext uri="{9D8B030D-6E8A-4147-A177-3AD203B41FA5}">
                      <a16:colId xmlns:a16="http://schemas.microsoft.com/office/drawing/2014/main" val="1715132283"/>
                    </a:ext>
                  </a:extLst>
                </a:gridCol>
              </a:tblGrid>
              <a:tr h="650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访问成员变量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访问构造方法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69164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this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56417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super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5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96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108807B0-AFC4-4238-AAFB-0C437694E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36700"/>
              </p:ext>
            </p:extLst>
          </p:nvPr>
        </p:nvGraphicFramePr>
        <p:xfrm>
          <a:off x="785524" y="2725749"/>
          <a:ext cx="10350500" cy="1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23">
                  <a:extLst>
                    <a:ext uri="{9D8B030D-6E8A-4147-A177-3AD203B41FA5}">
                      <a16:colId xmlns:a16="http://schemas.microsoft.com/office/drawing/2014/main" val="197034064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1486953852"/>
                    </a:ext>
                  </a:extLst>
                </a:gridCol>
                <a:gridCol w="2976465">
                  <a:extLst>
                    <a:ext uri="{9D8B030D-6E8A-4147-A177-3AD203B41FA5}">
                      <a16:colId xmlns:a16="http://schemas.microsoft.com/office/drawing/2014/main" val="1394388281"/>
                    </a:ext>
                  </a:extLst>
                </a:gridCol>
                <a:gridCol w="2477216">
                  <a:extLst>
                    <a:ext uri="{9D8B030D-6E8A-4147-A177-3AD203B41FA5}">
                      <a16:colId xmlns:a16="http://schemas.microsoft.com/office/drawing/2014/main" val="1715132283"/>
                    </a:ext>
                  </a:extLst>
                </a:gridCol>
              </a:tblGrid>
              <a:tr h="650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访问成员变量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访问构造方法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69164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this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56417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super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5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75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108807B0-AFC4-4238-AAFB-0C437694E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76196"/>
              </p:ext>
            </p:extLst>
          </p:nvPr>
        </p:nvGraphicFramePr>
        <p:xfrm>
          <a:off x="785524" y="2725749"/>
          <a:ext cx="10350500" cy="1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23">
                  <a:extLst>
                    <a:ext uri="{9D8B030D-6E8A-4147-A177-3AD203B41FA5}">
                      <a16:colId xmlns:a16="http://schemas.microsoft.com/office/drawing/2014/main" val="197034064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1486953852"/>
                    </a:ext>
                  </a:extLst>
                </a:gridCol>
                <a:gridCol w="2976465">
                  <a:extLst>
                    <a:ext uri="{9D8B030D-6E8A-4147-A177-3AD203B41FA5}">
                      <a16:colId xmlns:a16="http://schemas.microsoft.com/office/drawing/2014/main" val="1394388281"/>
                    </a:ext>
                  </a:extLst>
                </a:gridCol>
                <a:gridCol w="2477216">
                  <a:extLst>
                    <a:ext uri="{9D8B030D-6E8A-4147-A177-3AD203B41FA5}">
                      <a16:colId xmlns:a16="http://schemas.microsoft.com/office/drawing/2014/main" val="1715132283"/>
                    </a:ext>
                  </a:extLst>
                </a:gridCol>
              </a:tblGrid>
              <a:tr h="650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访问成员变量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访问构造方法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69164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this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56417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super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5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812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108807B0-AFC4-4238-AAFB-0C437694E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69522"/>
              </p:ext>
            </p:extLst>
          </p:nvPr>
        </p:nvGraphicFramePr>
        <p:xfrm>
          <a:off x="785524" y="2725749"/>
          <a:ext cx="10350500" cy="1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23">
                  <a:extLst>
                    <a:ext uri="{9D8B030D-6E8A-4147-A177-3AD203B41FA5}">
                      <a16:colId xmlns:a16="http://schemas.microsoft.com/office/drawing/2014/main" val="197034064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1486953852"/>
                    </a:ext>
                  </a:extLst>
                </a:gridCol>
                <a:gridCol w="2976465">
                  <a:extLst>
                    <a:ext uri="{9D8B030D-6E8A-4147-A177-3AD203B41FA5}">
                      <a16:colId xmlns:a16="http://schemas.microsoft.com/office/drawing/2014/main" val="1394388281"/>
                    </a:ext>
                  </a:extLst>
                </a:gridCol>
                <a:gridCol w="2477216">
                  <a:extLst>
                    <a:ext uri="{9D8B030D-6E8A-4147-A177-3AD203B41FA5}">
                      <a16:colId xmlns:a16="http://schemas.microsoft.com/office/drawing/2014/main" val="1715132283"/>
                    </a:ext>
                  </a:extLst>
                </a:gridCol>
              </a:tblGrid>
              <a:tr h="650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访问成员变量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访问构造方法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69164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this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56417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super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super(); super(…);</a:t>
                      </a:r>
                    </a:p>
                    <a:p>
                      <a:pPr algn="ctr"/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父类构造方法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5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1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5851802E-6EB6-211B-1289-7BD44251A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zh-TW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15B82B-E554-F88F-7A05-E51E689D7CE5}"/>
              </a:ext>
            </a:extLst>
          </p:cNvPr>
          <p:cNvSpPr txBox="1"/>
          <p:nvPr/>
        </p:nvSpPr>
        <p:spPr>
          <a:xfrm>
            <a:off x="3850217" y="836085"/>
            <a:ext cx="5926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E5BFF4-8F42-079E-FB92-2B0A38A71AE6}"/>
              </a:ext>
            </a:extLst>
          </p:cNvPr>
          <p:cNvGrpSpPr>
            <a:grpSpLocks/>
          </p:cNvGrpSpPr>
          <p:nvPr/>
        </p:nvGrpSpPr>
        <p:grpSpPr bwMode="auto">
          <a:xfrm>
            <a:off x="8090519" y="5596358"/>
            <a:ext cx="720725" cy="720725"/>
            <a:chOff x="6777714" y="3805736"/>
            <a:chExt cx="720080" cy="720080"/>
          </a:xfrm>
        </p:grpSpPr>
        <p:grpSp>
          <p:nvGrpSpPr>
            <p:cNvPr id="5" name="组合 9">
              <a:extLst>
                <a:ext uri="{FF2B5EF4-FFF2-40B4-BE49-F238E27FC236}">
                  <a16:creationId xmlns:a16="http://schemas.microsoft.com/office/drawing/2014/main" id="{F9273CDD-7322-DA33-D543-2EA356795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7714" y="3805736"/>
              <a:ext cx="720080" cy="720080"/>
              <a:chOff x="5580112" y="134343"/>
              <a:chExt cx="720080" cy="720080"/>
            </a:xfrm>
          </p:grpSpPr>
          <p:sp>
            <p:nvSpPr>
              <p:cNvPr id="7" name="圆角矩形 8">
                <a:extLst>
                  <a:ext uri="{FF2B5EF4-FFF2-40B4-BE49-F238E27FC236}">
                    <a16:creationId xmlns:a16="http://schemas.microsoft.com/office/drawing/2014/main" id="{85F4A398-F12F-7349-7EF0-267D4E293BB4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圆角矩形 3">
                <a:extLst>
                  <a:ext uri="{FF2B5EF4-FFF2-40B4-BE49-F238E27FC236}">
                    <a16:creationId xmlns:a16="http://schemas.microsoft.com/office/drawing/2014/main" id="{027717A9-9347-17C2-8CC4-0F7162A3A626}"/>
                  </a:ext>
                </a:extLst>
              </p:cNvPr>
              <p:cNvSpPr/>
              <p:nvPr/>
            </p:nvSpPr>
            <p:spPr>
              <a:xfrm>
                <a:off x="5651485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44682EF-09D8-BBFC-EDC5-04041C04F741}"/>
                </a:ext>
              </a:extLst>
            </p:cNvPr>
            <p:cNvCxnSpPr/>
            <p:nvPr/>
          </p:nvCxnSpPr>
          <p:spPr>
            <a:xfrm>
              <a:off x="7029900" y="4161018"/>
              <a:ext cx="25218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EC84F2-C8EF-DF9D-5A8D-5EFDA50C7CB6}"/>
              </a:ext>
            </a:extLst>
          </p:cNvPr>
          <p:cNvGrpSpPr>
            <a:grpSpLocks/>
          </p:cNvGrpSpPr>
          <p:nvPr/>
        </p:nvGrpSpPr>
        <p:grpSpPr bwMode="auto">
          <a:xfrm>
            <a:off x="7298356" y="4799433"/>
            <a:ext cx="720725" cy="719137"/>
            <a:chOff x="5985626" y="3007918"/>
            <a:chExt cx="720080" cy="720080"/>
          </a:xfrm>
        </p:grpSpPr>
        <p:grpSp>
          <p:nvGrpSpPr>
            <p:cNvPr id="11" name="组合 12">
              <a:extLst>
                <a:ext uri="{FF2B5EF4-FFF2-40B4-BE49-F238E27FC236}">
                  <a16:creationId xmlns:a16="http://schemas.microsoft.com/office/drawing/2014/main" id="{C48F7061-4A58-E032-BC49-E9415A354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5626" y="3007918"/>
              <a:ext cx="720080" cy="720080"/>
              <a:chOff x="5580112" y="134343"/>
              <a:chExt cx="720080" cy="720080"/>
            </a:xfrm>
          </p:grpSpPr>
          <p:sp>
            <p:nvSpPr>
              <p:cNvPr id="16" name="圆角矩形 13">
                <a:extLst>
                  <a:ext uri="{FF2B5EF4-FFF2-40B4-BE49-F238E27FC236}">
                    <a16:creationId xmlns:a16="http://schemas.microsoft.com/office/drawing/2014/main" id="{E6160DDC-2A8E-8BB9-2FEC-382C6AAF28BF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圆角矩形 14">
                <a:extLst>
                  <a:ext uri="{FF2B5EF4-FFF2-40B4-BE49-F238E27FC236}">
                    <a16:creationId xmlns:a16="http://schemas.microsoft.com/office/drawing/2014/main" id="{A3052EB5-AD27-CCB2-4B1C-C9381BFF1C29}"/>
                  </a:ext>
                </a:extLst>
              </p:cNvPr>
              <p:cNvSpPr/>
              <p:nvPr/>
            </p:nvSpPr>
            <p:spPr>
              <a:xfrm>
                <a:off x="5651486" y="201105"/>
                <a:ext cx="577333" cy="57542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BBEB295-203E-F9B9-2518-53591D6E4993}"/>
                </a:ext>
              </a:extLst>
            </p:cNvPr>
            <p:cNvCxnSpPr/>
            <p:nvPr/>
          </p:nvCxnSpPr>
          <p:spPr>
            <a:xfrm rot="16200000">
              <a:off x="6223261" y="3362395"/>
              <a:ext cx="25115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B76741-443B-A6DA-0A47-5D9263FE7015}"/>
              </a:ext>
            </a:extLst>
          </p:cNvPr>
          <p:cNvGrpSpPr>
            <a:grpSpLocks/>
          </p:cNvGrpSpPr>
          <p:nvPr/>
        </p:nvGrpSpPr>
        <p:grpSpPr bwMode="auto">
          <a:xfrm>
            <a:off x="7298356" y="5596358"/>
            <a:ext cx="720725" cy="720725"/>
            <a:chOff x="5985626" y="3805736"/>
            <a:chExt cx="720080" cy="720080"/>
          </a:xfrm>
        </p:grpSpPr>
        <p:grpSp>
          <p:nvGrpSpPr>
            <p:cNvPr id="32" name="组合 16">
              <a:extLst>
                <a:ext uri="{FF2B5EF4-FFF2-40B4-BE49-F238E27FC236}">
                  <a16:creationId xmlns:a16="http://schemas.microsoft.com/office/drawing/2014/main" id="{01615DA6-FC93-8011-EFCD-FF40CCCE1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5626" y="3805736"/>
              <a:ext cx="720080" cy="720080"/>
              <a:chOff x="5580112" y="134343"/>
              <a:chExt cx="720080" cy="720080"/>
            </a:xfrm>
          </p:grpSpPr>
          <p:sp>
            <p:nvSpPr>
              <p:cNvPr id="34" name="圆角矩形 17">
                <a:extLst>
                  <a:ext uri="{FF2B5EF4-FFF2-40B4-BE49-F238E27FC236}">
                    <a16:creationId xmlns:a16="http://schemas.microsoft.com/office/drawing/2014/main" id="{CD354F70-6731-CA4A-9413-9F36FE8FBC3E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圆角矩形 18">
                <a:extLst>
                  <a:ext uri="{FF2B5EF4-FFF2-40B4-BE49-F238E27FC236}">
                    <a16:creationId xmlns:a16="http://schemas.microsoft.com/office/drawing/2014/main" id="{5CEDBE33-F341-A87A-A0D5-462FBA0B67C5}"/>
                  </a:ext>
                </a:extLst>
              </p:cNvPr>
              <p:cNvSpPr/>
              <p:nvPr/>
            </p:nvSpPr>
            <p:spPr>
              <a:xfrm>
                <a:off x="5651486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D866263-FB45-E6D3-717D-808F68B91C27}"/>
                </a:ext>
              </a:extLst>
            </p:cNvPr>
            <p:cNvCxnSpPr/>
            <p:nvPr/>
          </p:nvCxnSpPr>
          <p:spPr>
            <a:xfrm rot="5400000">
              <a:off x="6222746" y="4160224"/>
              <a:ext cx="252186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087D26E-D81E-8A4A-F325-AEA279F1E7C7}"/>
              </a:ext>
            </a:extLst>
          </p:cNvPr>
          <p:cNvGrpSpPr>
            <a:grpSpLocks/>
          </p:cNvGrpSpPr>
          <p:nvPr/>
        </p:nvGrpSpPr>
        <p:grpSpPr bwMode="auto">
          <a:xfrm>
            <a:off x="6506194" y="5596358"/>
            <a:ext cx="720725" cy="720725"/>
            <a:chOff x="5192878" y="3795886"/>
            <a:chExt cx="720080" cy="720080"/>
          </a:xfrm>
        </p:grpSpPr>
        <p:grpSp>
          <p:nvGrpSpPr>
            <p:cNvPr id="37" name="组合 20">
              <a:extLst>
                <a:ext uri="{FF2B5EF4-FFF2-40B4-BE49-F238E27FC236}">
                  <a16:creationId xmlns:a16="http://schemas.microsoft.com/office/drawing/2014/main" id="{BD0916CE-1C9B-19FB-F776-E037376DB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2878" y="3795886"/>
              <a:ext cx="720080" cy="720080"/>
              <a:chOff x="5580112" y="134343"/>
              <a:chExt cx="720080" cy="720080"/>
            </a:xfrm>
          </p:grpSpPr>
          <p:sp>
            <p:nvSpPr>
              <p:cNvPr id="39" name="圆角矩形 21">
                <a:extLst>
                  <a:ext uri="{FF2B5EF4-FFF2-40B4-BE49-F238E27FC236}">
                    <a16:creationId xmlns:a16="http://schemas.microsoft.com/office/drawing/2014/main" id="{4FC2693B-10C6-9A1D-5389-F8E6A081CC74}"/>
                  </a:ext>
                </a:extLst>
              </p:cNvPr>
              <p:cNvSpPr/>
              <p:nvPr/>
            </p:nvSpPr>
            <p:spPr>
              <a:xfrm>
                <a:off x="5580112" y="134343"/>
                <a:ext cx="720080" cy="72008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圆角矩形 22">
                <a:extLst>
                  <a:ext uri="{FF2B5EF4-FFF2-40B4-BE49-F238E27FC236}">
                    <a16:creationId xmlns:a16="http://schemas.microsoft.com/office/drawing/2014/main" id="{6D6057FA-9510-A98E-4F39-074CDB8B508A}"/>
                  </a:ext>
                </a:extLst>
              </p:cNvPr>
              <p:cNvSpPr/>
              <p:nvPr/>
            </p:nvSpPr>
            <p:spPr>
              <a:xfrm>
                <a:off x="5651485" y="200958"/>
                <a:ext cx="577333" cy="5757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05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4904F6A3-C788-EE49-C8EB-2EDA7E199296}"/>
                </a:ext>
              </a:extLst>
            </p:cNvPr>
            <p:cNvCxnSpPr/>
            <p:nvPr/>
          </p:nvCxnSpPr>
          <p:spPr>
            <a:xfrm flipH="1">
              <a:off x="5448236" y="4159098"/>
              <a:ext cx="252187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4">
            <a:extLst>
              <a:ext uri="{FF2B5EF4-FFF2-40B4-BE49-F238E27FC236}">
                <a16:creationId xmlns:a16="http://schemas.microsoft.com/office/drawing/2014/main" id="{958F6698-EF82-5889-45F0-EBBE9057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78" y="1407129"/>
            <a:ext cx="4637617" cy="498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0AB186-2D7D-02A6-52D2-5282006D0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95" y="2213578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6A85369-5391-3716-5145-BEC22F3A2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44" y="2222045"/>
            <a:ext cx="908051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DB97359-3352-2FF6-9FF6-7198BD3C4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95" y="2222045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904125-52C4-7E19-D694-EC75C9528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29" y="3199945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D8B631B-4326-67E6-24D4-C0CA7BD8F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95" y="3199945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F4F67B-B7D8-F9F0-D4FA-543C4DBE3E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29" y="3183011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D30508-D341-EB36-F780-108677B81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28" y="3197830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1CDA14F-6BD9-A330-CD27-35A7F128F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78" y="4120696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C2FB77B-57D0-6895-D004-9F35D1F0ED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95" y="4133396"/>
            <a:ext cx="908049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933EABF-4789-5493-DC0E-14CA457852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44" y="4152445"/>
            <a:ext cx="908051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28D9808-09EE-D478-6A80-22AB41427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062" y="4158796"/>
            <a:ext cx="910167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B72695B-E959-B619-57B2-F80394EDF7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29" y="5071078"/>
            <a:ext cx="90804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682E33A-3D7D-29D6-10DD-EDB9CA9343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95" y="5085896"/>
            <a:ext cx="908049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74AA54E-742B-E681-BF3E-9592377A9D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62" y="5064730"/>
            <a:ext cx="910167" cy="90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149E1E2-223C-B647-C365-5EADC23259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29" y="2215696"/>
            <a:ext cx="908049" cy="90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包含 游戏机, 餐具, 盘子, 画&#10;&#10;描述已自动生成">
            <a:extLst>
              <a:ext uri="{FF2B5EF4-FFF2-40B4-BE49-F238E27FC236}">
                <a16:creationId xmlns:a16="http://schemas.microsoft.com/office/drawing/2014/main" id="{95CDA9F4-297E-3B2F-BB13-3A13B4881C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04" y="3525912"/>
            <a:ext cx="25336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this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和 </a:t>
            </a:r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super</a:t>
            </a:r>
            <a:endParaRPr kumimoji="1" lang="zh-CN" altLang="en-US" dirty="0">
              <a:solidFill>
                <a:srgbClr val="AD2B26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47C9850-F079-4302-B510-68B7A8F1F095}"/>
              </a:ext>
            </a:extLst>
          </p:cNvPr>
          <p:cNvSpPr txBox="1"/>
          <p:nvPr/>
        </p:nvSpPr>
        <p:spPr>
          <a:xfrm>
            <a:off x="710880" y="1635973"/>
            <a:ext cx="10350500" cy="70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：代表本类对象的引用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708" indent="-35770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：代表父类存储空间的标识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108807B0-AFC4-4238-AAFB-0C437694E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15027"/>
              </p:ext>
            </p:extLst>
          </p:nvPr>
        </p:nvGraphicFramePr>
        <p:xfrm>
          <a:off x="785524" y="2725749"/>
          <a:ext cx="10350500" cy="1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23">
                  <a:extLst>
                    <a:ext uri="{9D8B030D-6E8A-4147-A177-3AD203B41FA5}">
                      <a16:colId xmlns:a16="http://schemas.microsoft.com/office/drawing/2014/main" val="197034064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1486953852"/>
                    </a:ext>
                  </a:extLst>
                </a:gridCol>
                <a:gridCol w="2976465">
                  <a:extLst>
                    <a:ext uri="{9D8B030D-6E8A-4147-A177-3AD203B41FA5}">
                      <a16:colId xmlns:a16="http://schemas.microsoft.com/office/drawing/2014/main" val="1394388281"/>
                    </a:ext>
                  </a:extLst>
                </a:gridCol>
                <a:gridCol w="2477216">
                  <a:extLst>
                    <a:ext uri="{9D8B030D-6E8A-4147-A177-3AD203B41FA5}">
                      <a16:colId xmlns:a16="http://schemas.microsoft.com/office/drawing/2014/main" val="1715132283"/>
                    </a:ext>
                  </a:extLst>
                </a:gridCol>
              </a:tblGrid>
              <a:tr h="6508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访问成员变量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访问成员方法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访问构造方法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69164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this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this();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this(…);</a:t>
                      </a:r>
                    </a:p>
                    <a:p>
                      <a:pPr algn="ctr"/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本类构造方法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56417"/>
                  </a:ext>
                </a:extLst>
              </a:tr>
              <a:tr h="663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onsolas" panose="020B0609020204030204" pitchFamily="49" charset="0"/>
                        </a:rPr>
                        <a:t>super</a:t>
                      </a:r>
                      <a:endParaRPr lang="zh-CN" altLang="en-US" sz="18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父类成员变量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super.</a:t>
                      </a:r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父类成员方法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lang="zh-CN" altLang="en-US" sz="1600" dirty="0"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super(); super(…);</a:t>
                      </a:r>
                    </a:p>
                    <a:p>
                      <a:pPr algn="ctr"/>
                      <a:r>
                        <a:rPr lang="zh-CN" altLang="en-US" sz="16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父类构造方法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50113"/>
                  </a:ext>
                </a:extLst>
              </a:tr>
            </a:tbl>
          </a:graphicData>
        </a:graphic>
      </p:graphicFrame>
      <p:sp>
        <p:nvSpPr>
          <p:cNvPr id="8" name="TextBox 10">
            <a:extLst>
              <a:ext uri="{FF2B5EF4-FFF2-40B4-BE49-F238E27FC236}">
                <a16:creationId xmlns:a16="http://schemas.microsoft.com/office/drawing/2014/main" id="{A6A4E066-4C4C-4B1C-9125-5781DF905267}"/>
              </a:ext>
            </a:extLst>
          </p:cNvPr>
          <p:cNvSpPr txBox="1"/>
          <p:nvPr/>
        </p:nvSpPr>
        <p:spPr>
          <a:xfrm>
            <a:off x="785524" y="5084967"/>
            <a:ext cx="10350500" cy="3842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this()</a:t>
            </a:r>
            <a:r>
              <a:rPr lang="zh-CN" altLang="en-US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和 </a:t>
            </a: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super() </a:t>
            </a:r>
            <a:r>
              <a:rPr lang="zh-CN" altLang="en-US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都在争夺构造方法第一行的位置，所以二者不能共存</a:t>
            </a:r>
            <a:r>
              <a:rPr lang="en-US" altLang="zh-CN" sz="14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35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46" y="682306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static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继承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rgbClr val="AD2B26"/>
                </a:solidFill>
                <a:latin typeface="Consolas" panose="020B0609020204030204" pitchFamily="49" charset="0"/>
                <a:ea typeface="Alibaba PuHuiTi R"/>
              </a:rPr>
              <a:t>final </a:t>
            </a:r>
            <a:r>
              <a:rPr lang="zh-CN" altLang="en-US" dirty="0">
                <a:solidFill>
                  <a:srgbClr val="AD2B26"/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rgbClr val="AD2B26"/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84672427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final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关键字的介绍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B28DB02-3A7C-472F-8F03-1480E4535A6C}"/>
              </a:ext>
            </a:extLst>
          </p:cNvPr>
          <p:cNvSpPr txBox="1"/>
          <p:nvPr/>
        </p:nvSpPr>
        <p:spPr>
          <a:xfrm>
            <a:off x="710880" y="1668462"/>
            <a:ext cx="6610350" cy="26419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</a:t>
            </a:r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关键字是最终的意思，可以修饰（方法，类，变量）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修饰的特点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修饰方法：表明该方法是最终方法，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不能被重写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修饰类：表明该类是最终类，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不能被继承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修饰变量：表明该变量是常量，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不能再次被赋值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24B5301-9A6F-4705-8203-472EEA87E3D0}"/>
              </a:ext>
            </a:extLst>
          </p:cNvPr>
          <p:cNvSpPr/>
          <p:nvPr/>
        </p:nvSpPr>
        <p:spPr>
          <a:xfrm>
            <a:off x="710880" y="4667024"/>
            <a:ext cx="1250302" cy="52251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max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2E7AB78-6A71-4D5B-B49C-B65A6A80F4A9}"/>
              </a:ext>
            </a:extLst>
          </p:cNvPr>
          <p:cNvSpPr/>
          <p:nvPr/>
        </p:nvSpPr>
        <p:spPr>
          <a:xfrm>
            <a:off x="2203778" y="4667024"/>
            <a:ext cx="1250302" cy="52251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MAX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82EC93C-FDB4-415D-AAB9-93668670FF1A}"/>
              </a:ext>
            </a:extLst>
          </p:cNvPr>
          <p:cNvSpPr/>
          <p:nvPr/>
        </p:nvSpPr>
        <p:spPr>
          <a:xfrm>
            <a:off x="710880" y="5571086"/>
            <a:ext cx="1250302" cy="64381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maxValue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84042BF-AC45-4409-8062-FAEC87E1FFF4}"/>
              </a:ext>
            </a:extLst>
          </p:cNvPr>
          <p:cNvSpPr/>
          <p:nvPr/>
        </p:nvSpPr>
        <p:spPr>
          <a:xfrm>
            <a:off x="2203778" y="5571086"/>
            <a:ext cx="1670180" cy="64381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MAX_VALUE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8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C4B8F0B7-B839-4DC0-8545-B40734C46EA9}"/>
              </a:ext>
            </a:extLst>
          </p:cNvPr>
          <p:cNvSpPr txBox="1">
            <a:spLocks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AD2B26"/>
                </a:solidFill>
                <a:latin typeface="Consolas" panose="020B0609020204030204" pitchFamily="49" charset="0"/>
              </a:rPr>
              <a:t>final </a:t>
            </a:r>
            <a:r>
              <a:rPr kumimoji="1" lang="zh-CN" altLang="en-US" dirty="0">
                <a:solidFill>
                  <a:srgbClr val="AD2B26"/>
                </a:solidFill>
                <a:latin typeface="Consolas" panose="020B0609020204030204" pitchFamily="49" charset="0"/>
              </a:rPr>
              <a:t>修饰变量的细节补充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B28DB02-3A7C-472F-8F03-1480E4535A6C}"/>
              </a:ext>
            </a:extLst>
          </p:cNvPr>
          <p:cNvSpPr txBox="1"/>
          <p:nvPr/>
        </p:nvSpPr>
        <p:spPr>
          <a:xfrm>
            <a:off x="710879" y="1668462"/>
            <a:ext cx="10513847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变量是基本类型：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 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修饰指的是基本类型的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数据值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不能发生改变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变量是引用类型：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 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修饰指的是引用类型的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地址值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不能发生改变，但是地址里面的内容是可以发生改变的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8288" indent="-26828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成员变量如果被 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 </a:t>
            </a:r>
            <a:r>
              <a: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修饰，需要在构造方法结束之前完成赋值</a:t>
            </a:r>
            <a:endParaRPr lang="en-US" altLang="zh-CN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8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0F65F3A-1080-91EB-17FB-B6B4C3494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40" y="2476784"/>
            <a:ext cx="8813800" cy="19044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关键字修饰成员的特点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理解继承的好处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以及继承的使用场景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清楚继承中成员的访问特点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能够运用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super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访问到自己想调用的成员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清楚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final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修饰方法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变量的特点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996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46" y="682306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static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rgbClr val="C00000"/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继承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final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/>
              </a:rPr>
              <a:t>关键字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Alibaba PuHuiTi R"/>
            </a:endParaRPr>
          </a:p>
        </p:txBody>
      </p:sp>
    </p:spTree>
    <p:extLst>
      <p:ext uri="{BB962C8B-B14F-4D97-AF65-F5344CB8AC3E}">
        <p14:creationId xmlns:p14="http://schemas.microsoft.com/office/powerpoint/2010/main" val="30307685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710881" y="1042430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关键字的介绍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710880" y="1648397"/>
            <a:ext cx="10069415" cy="51744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Consolas" panose="020B0609020204030204" pitchFamily="49" charset="0"/>
                <a:ea typeface="Alibaba PuHuiTi R"/>
                <a:cs typeface="阿里巴巴普惠体 Medium" panose="00020600040101010101" pitchFamily="18" charset="-122"/>
              </a:rPr>
              <a:t>static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C00000"/>
                </a:solidFill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静态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的意思，可以修饰成员变量，也可以修饰成员方法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  <p:pic>
        <p:nvPicPr>
          <p:cNvPr id="1026" name="Picture 2" descr="易拉罐疑惑问号表情包 - 一组疑惑问号表情包">
            <a:extLst>
              <a:ext uri="{FF2B5EF4-FFF2-40B4-BE49-F238E27FC236}">
                <a16:creationId xmlns:a16="http://schemas.microsoft.com/office/drawing/2014/main" id="{81980C07-1A94-61B0-A46B-DDB2CA4C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8890" l="2000" r="99200">
                        <a14:foregroundMark x1="13867" y1="59085" x2="40400" y2="77809"/>
                        <a14:foregroundMark x1="40400" y1="77809" x2="75067" y2="77254"/>
                        <a14:foregroundMark x1="75067" y1="77254" x2="87333" y2="62829"/>
                        <a14:foregroundMark x1="2133" y1="22469" x2="6667" y2="70042"/>
                        <a14:foregroundMark x1="4000" y1="17476" x2="6400" y2="34951"/>
                        <a14:foregroundMark x1="99200" y1="16782" x2="95200" y2="61026"/>
                        <a14:foregroundMark x1="93467" y1="70042" x2="35467" y2="88904"/>
                        <a14:foregroundMark x1="35467" y1="88904" x2="10933" y2="89598"/>
                        <a14:foregroundMark x1="11733" y1="93065" x2="44667" y2="95700"/>
                        <a14:foregroundMark x1="44667" y1="95700" x2="98800" y2="90846"/>
                        <a14:foregroundMark x1="95600" y1="74202" x2="59200" y2="93481"/>
                        <a14:foregroundMark x1="59200" y1="93481" x2="18667" y2="96671"/>
                        <a14:foregroundMark x1="22400" y1="98613" x2="36533" y2="98890"/>
                        <a14:foregroundMark x1="36533" y1="98890" x2="98267" y2="98336"/>
                        <a14:foregroundMark x1="45467" y1="14286" x2="43733" y2="21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6" y="2433466"/>
            <a:ext cx="3899904" cy="37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7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EF72AA4D-0C79-4D40-A6F3-92CD814DB894}"/>
              </a:ext>
            </a:extLst>
          </p:cNvPr>
          <p:cNvSpPr txBox="1"/>
          <p:nvPr/>
        </p:nvSpPr>
        <p:spPr>
          <a:xfrm>
            <a:off x="710881" y="1042430"/>
            <a:ext cx="3346214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static </a:t>
            </a: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修饰成员的特点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6362DD-AA02-45D6-8C8B-F299D1241F9C}"/>
              </a:ext>
            </a:extLst>
          </p:cNvPr>
          <p:cNvSpPr txBox="1"/>
          <p:nvPr/>
        </p:nvSpPr>
        <p:spPr>
          <a:xfrm>
            <a:off x="710880" y="1648397"/>
            <a:ext cx="10069415" cy="116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被其修饰的成员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被该类的所有对象所共享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多了一种调用方式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可以通过类名调用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随着类的加载而加载</a:t>
            </a:r>
            <a:r>
              <a:rPr lang="en-US" altLang="zh-CN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, </a:t>
            </a:r>
            <a:r>
              <a:rPr lang="zh-CN" altLang="en-US" sz="1600" dirty="0">
                <a:latin typeface="阿里巴巴普惠体 Medium" panose="00020600040101010101" pitchFamily="18" charset="-122"/>
                <a:ea typeface="Alibaba PuHuiTi R"/>
                <a:cs typeface="阿里巴巴普惠体 Medium" panose="00020600040101010101" pitchFamily="18" charset="-122"/>
              </a:rPr>
              <a:t>优先于对象存在</a:t>
            </a:r>
            <a:endParaRPr lang="en-US" altLang="zh-CN" sz="1600" dirty="0">
              <a:latin typeface="阿里巴巴普惠体 Medium" panose="00020600040101010101" pitchFamily="18" charset="-122"/>
              <a:ea typeface="Alibaba PuHuiTi R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04133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32491</TotalTime>
  <Words>5598</Words>
  <Application>Microsoft Office PowerPoint</Application>
  <PresentationFormat>宽屏</PresentationFormat>
  <Paragraphs>810</Paragraphs>
  <Slides>65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94" baseType="lpstr">
      <vt:lpstr>Alibaba PuHuiTi B</vt:lpstr>
      <vt:lpstr>Alibaba PuHuiTi M</vt:lpstr>
      <vt:lpstr>Alibaba PuHuiTi Medium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华文楷体</vt:lpstr>
      <vt:lpstr>思源黑体 CN Bold</vt:lpstr>
      <vt:lpstr>思源黑体 CN Normal</vt:lpstr>
      <vt:lpstr>宋体</vt:lpstr>
      <vt:lpstr>微软雅黑</vt:lpstr>
      <vt:lpstr>杨任东竹石体-Bold</vt:lpstr>
      <vt:lpstr>Arial</vt:lpstr>
      <vt:lpstr>Calibri</vt:lpstr>
      <vt:lpstr>Congenial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 </vt:lpstr>
      <vt:lpstr>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676</cp:revision>
  <dcterms:created xsi:type="dcterms:W3CDTF">2020-03-31T02:23:27Z</dcterms:created>
  <dcterms:modified xsi:type="dcterms:W3CDTF">2022-11-11T12:21:51Z</dcterms:modified>
</cp:coreProperties>
</file>